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bookmarkIdSeed="5">
  <p:sldMasterIdLst>
    <p:sldMasterId id="2147483648" r:id="rId1"/>
  </p:sldMasterIdLst>
  <p:notesMasterIdLst>
    <p:notesMasterId r:id="rId13"/>
  </p:notesMasterIdLst>
  <p:handoutMasterIdLst>
    <p:handoutMasterId r:id="rId14"/>
  </p:handoutMasterIdLst>
  <p:sldIdLst>
    <p:sldId id="256" r:id="rId2"/>
    <p:sldId id="434" r:id="rId3"/>
    <p:sldId id="440" r:id="rId4"/>
    <p:sldId id="429" r:id="rId5"/>
    <p:sldId id="442" r:id="rId6"/>
    <p:sldId id="446" r:id="rId7"/>
    <p:sldId id="448" r:id="rId8"/>
    <p:sldId id="450" r:id="rId9"/>
    <p:sldId id="451" r:id="rId10"/>
    <p:sldId id="452" r:id="rId11"/>
    <p:sldId id="449" r:id="rId12"/>
  </p:sldIdLst>
  <p:sldSz cx="9144000" cy="6858000" type="screen4x3"/>
  <p:notesSz cx="6797675" cy="9926638"/>
  <p:embeddedFontLst>
    <p:embeddedFont>
      <p:font typeface="Impact" panose="020B0806030902050204" pitchFamily="34" charset="0"/>
      <p:regular r:id="rId15"/>
    </p:embeddedFont>
    <p:embeddedFont>
      <p:font typeface="Arial Black" panose="020B0A04020102020204" pitchFamily="34" charset="0"/>
      <p:bold r:id="rId16"/>
    </p:embeddedFont>
    <p:embeddedFont>
      <p:font typeface="ＭＳ Ｐゴシック" panose="020B0600070205080204" pitchFamily="34" charset="-128"/>
      <p:regular r:id="rId17"/>
    </p:embeddedFont>
    <p:embeddedFont>
      <p:font typeface="MS Mincho" panose="02020609040205080304" pitchFamily="49" charset="-128"/>
      <p:regular r:id="rId18"/>
    </p:embeddedFont>
    <p:embeddedFont>
      <p:font typeface="Calibri" panose="020F0502020204030204" pitchFamily="34" charset="0"/>
      <p:regular r:id="rId19"/>
      <p:bold r:id="rId20"/>
      <p:italic r:id="rId21"/>
      <p:boldItalic r:id="rId22"/>
    </p:embeddedFont>
  </p:embeddedFontLst>
  <p:defaultTextStyle>
    <a:defPPr>
      <a:defRPr lang="ru-RU"/>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62062"/>
    <a:srgbClr val="CCFFFF"/>
    <a:srgbClr val="CCECFF"/>
    <a:srgbClr val="003760"/>
    <a:srgbClr val="99CCFF"/>
    <a:srgbClr val="0099CC"/>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99" autoAdjust="0"/>
    <p:restoredTop sz="97714" autoAdjust="0"/>
  </p:normalViewPr>
  <p:slideViewPr>
    <p:cSldViewPr>
      <p:cViewPr varScale="1">
        <p:scale>
          <a:sx n="83" d="100"/>
          <a:sy n="83" d="100"/>
        </p:scale>
        <p:origin x="-1373"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4.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 Id="rId22" Type="http://schemas.openxmlformats.org/officeDocument/2006/relationships/font" Target="fonts/font8.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3" y="3"/>
            <a:ext cx="2946351" cy="496095"/>
          </a:xfrm>
          <a:prstGeom prst="rect">
            <a:avLst/>
          </a:prstGeom>
        </p:spPr>
        <p:txBody>
          <a:bodyPr vert="horz" lIns="91433" tIns="45717" rIns="91433" bIns="45717" rtlCol="0"/>
          <a:lstStyle>
            <a:lvl1pPr algn="l">
              <a:defRPr sz="1200"/>
            </a:lvl1pPr>
          </a:lstStyle>
          <a:p>
            <a:endParaRPr lang="ru-RU"/>
          </a:p>
        </p:txBody>
      </p:sp>
      <p:sp>
        <p:nvSpPr>
          <p:cNvPr id="3" name="Дата 2"/>
          <p:cNvSpPr>
            <a:spLocks noGrp="1"/>
          </p:cNvSpPr>
          <p:nvPr>
            <p:ph type="dt" sz="quarter" idx="1"/>
          </p:nvPr>
        </p:nvSpPr>
        <p:spPr>
          <a:xfrm>
            <a:off x="3849732" y="3"/>
            <a:ext cx="2946351" cy="496095"/>
          </a:xfrm>
          <a:prstGeom prst="rect">
            <a:avLst/>
          </a:prstGeom>
        </p:spPr>
        <p:txBody>
          <a:bodyPr vert="horz" lIns="91433" tIns="45717" rIns="91433" bIns="45717" rtlCol="0"/>
          <a:lstStyle>
            <a:lvl1pPr algn="r">
              <a:defRPr sz="1200"/>
            </a:lvl1pPr>
          </a:lstStyle>
          <a:p>
            <a:fld id="{5A877F34-D79D-401F-A930-B7A6A9EA08FA}" type="datetimeFigureOut">
              <a:rPr lang="ru-RU" smtClean="0"/>
              <a:t>05.04.2018</a:t>
            </a:fld>
            <a:endParaRPr lang="ru-RU"/>
          </a:p>
        </p:txBody>
      </p:sp>
      <p:sp>
        <p:nvSpPr>
          <p:cNvPr id="4" name="Нижний колонтитул 3"/>
          <p:cNvSpPr>
            <a:spLocks noGrp="1"/>
          </p:cNvSpPr>
          <p:nvPr>
            <p:ph type="ftr" sz="quarter" idx="2"/>
          </p:nvPr>
        </p:nvSpPr>
        <p:spPr>
          <a:xfrm>
            <a:off x="3" y="9428960"/>
            <a:ext cx="2946351" cy="496094"/>
          </a:xfrm>
          <a:prstGeom prst="rect">
            <a:avLst/>
          </a:prstGeom>
        </p:spPr>
        <p:txBody>
          <a:bodyPr vert="horz" lIns="91433" tIns="45717" rIns="91433" bIns="45717" rtlCol="0" anchor="b"/>
          <a:lstStyle>
            <a:lvl1pPr algn="l">
              <a:defRPr sz="1200"/>
            </a:lvl1pPr>
          </a:lstStyle>
          <a:p>
            <a:endParaRPr lang="ru-RU"/>
          </a:p>
        </p:txBody>
      </p:sp>
      <p:sp>
        <p:nvSpPr>
          <p:cNvPr id="5" name="Номер слайда 4"/>
          <p:cNvSpPr>
            <a:spLocks noGrp="1"/>
          </p:cNvSpPr>
          <p:nvPr>
            <p:ph type="sldNum" sz="quarter" idx="3"/>
          </p:nvPr>
        </p:nvSpPr>
        <p:spPr>
          <a:xfrm>
            <a:off x="3849732" y="9428960"/>
            <a:ext cx="2946351" cy="496094"/>
          </a:xfrm>
          <a:prstGeom prst="rect">
            <a:avLst/>
          </a:prstGeom>
        </p:spPr>
        <p:txBody>
          <a:bodyPr vert="horz" lIns="91433" tIns="45717" rIns="91433" bIns="45717" rtlCol="0" anchor="b"/>
          <a:lstStyle>
            <a:lvl1pPr algn="r">
              <a:defRPr sz="1200"/>
            </a:lvl1pPr>
          </a:lstStyle>
          <a:p>
            <a:fld id="{563265FD-84AB-462A-913E-46AB06D970F0}" type="slidenum">
              <a:rPr lang="ru-RU" smtClean="0"/>
              <a:t>‹#›</a:t>
            </a:fld>
            <a:endParaRPr lang="ru-RU"/>
          </a:p>
        </p:txBody>
      </p:sp>
    </p:spTree>
    <p:extLst>
      <p:ext uri="{BB962C8B-B14F-4D97-AF65-F5344CB8AC3E}">
        <p14:creationId xmlns:p14="http://schemas.microsoft.com/office/powerpoint/2010/main" val="41656796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6" y="8"/>
            <a:ext cx="2945659" cy="496331"/>
          </a:xfrm>
          <a:prstGeom prst="rect">
            <a:avLst/>
          </a:prstGeom>
        </p:spPr>
        <p:txBody>
          <a:bodyPr vert="horz" lIns="91433" tIns="45717" rIns="91433" bIns="45717" rtlCol="0"/>
          <a:lstStyle>
            <a:lvl1pPr algn="l" eaLnBrk="1" fontAlgn="auto" hangingPunct="1">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50449" y="8"/>
            <a:ext cx="2945659" cy="496331"/>
          </a:xfrm>
          <a:prstGeom prst="rect">
            <a:avLst/>
          </a:prstGeom>
        </p:spPr>
        <p:txBody>
          <a:bodyPr vert="horz" lIns="91433" tIns="45717" rIns="91433" bIns="45717" rtlCol="0"/>
          <a:lstStyle>
            <a:lvl1pPr algn="r" eaLnBrk="1" fontAlgn="auto" hangingPunct="1">
              <a:spcBef>
                <a:spcPts val="0"/>
              </a:spcBef>
              <a:spcAft>
                <a:spcPts val="0"/>
              </a:spcAft>
              <a:defRPr sz="1200">
                <a:latin typeface="+mn-lt"/>
                <a:cs typeface="+mn-cs"/>
              </a:defRPr>
            </a:lvl1pPr>
          </a:lstStyle>
          <a:p>
            <a:pPr>
              <a:defRPr/>
            </a:pPr>
            <a:fld id="{A849B7AA-B392-47E8-A3BA-B6CD61B92526}" type="datetimeFigureOut">
              <a:rPr lang="ru-RU"/>
              <a:pPr>
                <a:defRPr/>
              </a:pPr>
              <a:t>05.04.2018</a:t>
            </a:fld>
            <a:endParaRPr lang="ru-RU"/>
          </a:p>
        </p:txBody>
      </p:sp>
      <p:sp>
        <p:nvSpPr>
          <p:cNvPr id="4" name="Образ слайда 3"/>
          <p:cNvSpPr>
            <a:spLocks noGrp="1" noRot="1" noChangeAspect="1"/>
          </p:cNvSpPr>
          <p:nvPr>
            <p:ph type="sldImg" idx="2"/>
          </p:nvPr>
        </p:nvSpPr>
        <p:spPr>
          <a:xfrm>
            <a:off x="915988" y="742950"/>
            <a:ext cx="4965700" cy="3724275"/>
          </a:xfrm>
          <a:prstGeom prst="rect">
            <a:avLst/>
          </a:prstGeom>
          <a:noFill/>
          <a:ln w="12700">
            <a:solidFill>
              <a:prstClr val="black"/>
            </a:solidFill>
          </a:ln>
        </p:spPr>
        <p:txBody>
          <a:bodyPr vert="horz" lIns="91433" tIns="45717" rIns="91433" bIns="45717" rtlCol="0" anchor="ctr"/>
          <a:lstStyle/>
          <a:p>
            <a:pPr lvl="0"/>
            <a:endParaRPr lang="ru-RU" noProof="0"/>
          </a:p>
        </p:txBody>
      </p:sp>
      <p:sp>
        <p:nvSpPr>
          <p:cNvPr id="5" name="Заметки 4"/>
          <p:cNvSpPr>
            <a:spLocks noGrp="1"/>
          </p:cNvSpPr>
          <p:nvPr>
            <p:ph type="body" sz="quarter" idx="3"/>
          </p:nvPr>
        </p:nvSpPr>
        <p:spPr>
          <a:xfrm>
            <a:off x="679768" y="4715154"/>
            <a:ext cx="5438140" cy="4466986"/>
          </a:xfrm>
          <a:prstGeom prst="rect">
            <a:avLst/>
          </a:prstGeom>
        </p:spPr>
        <p:txBody>
          <a:bodyPr vert="horz" lIns="91433" tIns="45717" rIns="91433" bIns="45717" rtlCol="0"/>
          <a:lstStyle/>
          <a:p>
            <a:pPr lvl="0"/>
            <a:r>
              <a:rPr lang="ru-RU" noProof="0"/>
              <a:t>Образец текста</a:t>
            </a:r>
          </a:p>
          <a:p>
            <a:pPr lvl="1"/>
            <a:r>
              <a:rPr lang="ru-RU" noProof="0"/>
              <a:t>Второй уровень</a:t>
            </a:r>
          </a:p>
          <a:p>
            <a:pPr lvl="2"/>
            <a:r>
              <a:rPr lang="ru-RU" noProof="0"/>
              <a:t>Третий уровень</a:t>
            </a:r>
          </a:p>
          <a:p>
            <a:pPr lvl="3"/>
            <a:r>
              <a:rPr lang="ru-RU" noProof="0"/>
              <a:t>Четвертый уровень</a:t>
            </a:r>
          </a:p>
          <a:p>
            <a:pPr lvl="4"/>
            <a:r>
              <a:rPr lang="ru-RU" noProof="0"/>
              <a:t>Пятый уровень</a:t>
            </a:r>
          </a:p>
        </p:txBody>
      </p:sp>
      <p:sp>
        <p:nvSpPr>
          <p:cNvPr id="6" name="Нижний колонтитул 5"/>
          <p:cNvSpPr>
            <a:spLocks noGrp="1"/>
          </p:cNvSpPr>
          <p:nvPr>
            <p:ph type="ftr" sz="quarter" idx="4"/>
          </p:nvPr>
        </p:nvSpPr>
        <p:spPr>
          <a:xfrm>
            <a:off x="6" y="9428589"/>
            <a:ext cx="2945659" cy="496331"/>
          </a:xfrm>
          <a:prstGeom prst="rect">
            <a:avLst/>
          </a:prstGeom>
        </p:spPr>
        <p:txBody>
          <a:bodyPr vert="horz" lIns="91433" tIns="45717" rIns="91433" bIns="45717" rtlCol="0" anchor="b"/>
          <a:lstStyle>
            <a:lvl1pPr algn="l" eaLnBrk="1" fontAlgn="auto" hangingPunct="1">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50449" y="9428589"/>
            <a:ext cx="2945659" cy="496331"/>
          </a:xfrm>
          <a:prstGeom prst="rect">
            <a:avLst/>
          </a:prstGeom>
        </p:spPr>
        <p:txBody>
          <a:bodyPr vert="horz" wrap="square" lIns="91433" tIns="45717" rIns="91433" bIns="45717"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FE22BA55-2BD4-4EFD-BB76-5FDE07F5E75F}" type="slidenum">
              <a:rPr lang="ru-RU"/>
              <a:pPr>
                <a:defRPr/>
              </a:pPr>
              <a:t>‹#›</a:t>
            </a:fld>
            <a:endParaRPr lang="ru-RU"/>
          </a:p>
        </p:txBody>
      </p:sp>
    </p:spTree>
    <p:extLst>
      <p:ext uri="{BB962C8B-B14F-4D97-AF65-F5344CB8AC3E}">
        <p14:creationId xmlns:p14="http://schemas.microsoft.com/office/powerpoint/2010/main" val="158236930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a:defRPr/>
            </a:pPr>
            <a:fld id="{D6F957D6-0780-4466-BE9E-194EF2D25C3D}" type="datetime1">
              <a:rPr lang="ru-RU"/>
              <a:pPr>
                <a:defRPr/>
              </a:pPr>
              <a:t>05.04.2018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5CAF621-0CE2-413F-85B6-C92A5D41675D}" type="slidenum">
              <a:rPr lang="ru-RU"/>
              <a:pPr>
                <a:defRPr/>
              </a:pPr>
              <a:t>‹#›</a:t>
            </a:fld>
            <a:endParaRPr lang="ru-RU"/>
          </a:p>
        </p:txBody>
      </p:sp>
    </p:spTree>
    <p:extLst>
      <p:ext uri="{BB962C8B-B14F-4D97-AF65-F5344CB8AC3E}">
        <p14:creationId xmlns:p14="http://schemas.microsoft.com/office/powerpoint/2010/main" val="5242798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D1AF3240-5B14-4B99-8B55-E4865F8D9587}" type="datetime1">
              <a:rPr lang="ru-RU"/>
              <a:pPr>
                <a:defRPr/>
              </a:pPr>
              <a:t>05.04.2018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44D0D7A-AB7C-4327-A4FF-6F565C7FDBA5}" type="slidenum">
              <a:rPr lang="ru-RU"/>
              <a:pPr>
                <a:defRPr/>
              </a:pPr>
              <a:t>‹#›</a:t>
            </a:fld>
            <a:endParaRPr lang="ru-RU"/>
          </a:p>
        </p:txBody>
      </p:sp>
    </p:spTree>
    <p:extLst>
      <p:ext uri="{BB962C8B-B14F-4D97-AF65-F5344CB8AC3E}">
        <p14:creationId xmlns:p14="http://schemas.microsoft.com/office/powerpoint/2010/main" val="1399187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82EB1678-E5A1-406B-A96F-44894F208899}" type="datetime1">
              <a:rPr lang="ru-RU"/>
              <a:pPr>
                <a:defRPr/>
              </a:pPr>
              <a:t>05.04.2018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9748A536-D4B7-459B-AF09-9DAE427823F9}" type="slidenum">
              <a:rPr lang="ru-RU"/>
              <a:pPr>
                <a:defRPr/>
              </a:pPr>
              <a:t>‹#›</a:t>
            </a:fld>
            <a:endParaRPr lang="ru-RU"/>
          </a:p>
        </p:txBody>
      </p:sp>
    </p:spTree>
    <p:extLst>
      <p:ext uri="{BB962C8B-B14F-4D97-AF65-F5344CB8AC3E}">
        <p14:creationId xmlns:p14="http://schemas.microsoft.com/office/powerpoint/2010/main" val="9374190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a:t>Образец заголовка</a:t>
            </a:r>
          </a:p>
        </p:txBody>
      </p:sp>
      <p:sp>
        <p:nvSpPr>
          <p:cNvPr id="3" name="Таблица 2"/>
          <p:cNvSpPr>
            <a:spLocks noGrp="1"/>
          </p:cNvSpPr>
          <p:nvPr>
            <p:ph type="tbl" idx="1"/>
          </p:nvPr>
        </p:nvSpPr>
        <p:spPr>
          <a:xfrm>
            <a:off x="457200" y="1600200"/>
            <a:ext cx="8229600" cy="4525963"/>
          </a:xfrm>
        </p:spPr>
        <p:txBody>
          <a:bodyPr/>
          <a:lstStyle/>
          <a:p>
            <a:pPr lvl="0"/>
            <a:endParaRPr lang="ru-RU" noProof="0"/>
          </a:p>
        </p:txBody>
      </p:sp>
      <p:sp>
        <p:nvSpPr>
          <p:cNvPr id="4" name="Дата 3"/>
          <p:cNvSpPr>
            <a:spLocks noGrp="1"/>
          </p:cNvSpPr>
          <p:nvPr>
            <p:ph type="dt" sz="half" idx="10"/>
          </p:nvPr>
        </p:nvSpPr>
        <p:spPr/>
        <p:txBody>
          <a:bodyPr/>
          <a:lstStyle>
            <a:lvl1pPr>
              <a:defRPr/>
            </a:lvl1pPr>
          </a:lstStyle>
          <a:p>
            <a:pPr>
              <a:defRPr/>
            </a:pPr>
            <a:fld id="{56959E7F-CF20-4FBE-94A6-9F3B8DC5B6DF}" type="datetime1">
              <a:rPr lang="ru-RU"/>
              <a:pPr>
                <a:defRPr/>
              </a:pPr>
              <a:t>05.04.2018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F7EFBB7B-51C7-4A9A-A35F-7D2648CD2F94}" type="slidenum">
              <a:rPr lang="ru-RU"/>
              <a:pPr>
                <a:defRPr/>
              </a:pPr>
              <a:t>‹#›</a:t>
            </a:fld>
            <a:endParaRPr lang="ru-RU"/>
          </a:p>
        </p:txBody>
      </p:sp>
    </p:spTree>
    <p:extLst>
      <p:ext uri="{BB962C8B-B14F-4D97-AF65-F5344CB8AC3E}">
        <p14:creationId xmlns:p14="http://schemas.microsoft.com/office/powerpoint/2010/main" val="643978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B3633444-5837-4877-AC07-ACC363355DAE}" type="datetime1">
              <a:rPr lang="ru-RU"/>
              <a:pPr>
                <a:defRPr/>
              </a:pPr>
              <a:t>05.04.2018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9255815B-AD1E-49D8-8E6F-989E26A7EBA1}" type="slidenum">
              <a:rPr lang="ru-RU"/>
              <a:pPr>
                <a:defRPr/>
              </a:pPr>
              <a:t>‹#›</a:t>
            </a:fld>
            <a:endParaRPr lang="ru-RU"/>
          </a:p>
        </p:txBody>
      </p:sp>
    </p:spTree>
    <p:extLst>
      <p:ext uri="{BB962C8B-B14F-4D97-AF65-F5344CB8AC3E}">
        <p14:creationId xmlns:p14="http://schemas.microsoft.com/office/powerpoint/2010/main" val="950700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fld id="{C455AD44-3B98-458C-BA95-381F65A9518A}" type="datetime1">
              <a:rPr lang="ru-RU"/>
              <a:pPr>
                <a:defRPr/>
              </a:pPr>
              <a:t>05.04.2018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97698C2F-37A6-4703-9399-6F58B8BA8A10}" type="slidenum">
              <a:rPr lang="ru-RU"/>
              <a:pPr>
                <a:defRPr/>
              </a:pPr>
              <a:t>‹#›</a:t>
            </a:fld>
            <a:endParaRPr lang="ru-RU"/>
          </a:p>
        </p:txBody>
      </p:sp>
    </p:spTree>
    <p:extLst>
      <p:ext uri="{BB962C8B-B14F-4D97-AF65-F5344CB8AC3E}">
        <p14:creationId xmlns:p14="http://schemas.microsoft.com/office/powerpoint/2010/main" val="33839075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pPr>
              <a:defRPr/>
            </a:pPr>
            <a:fld id="{85A6ACE8-8C40-4236-BA5B-43F14A977F0B}" type="datetime1">
              <a:rPr lang="ru-RU"/>
              <a:pPr>
                <a:defRPr/>
              </a:pPr>
              <a:t>05.04.2018</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71C71499-DF90-4BF7-8C6F-6DD65DB4E83A}" type="slidenum">
              <a:rPr lang="ru-RU"/>
              <a:pPr>
                <a:defRPr/>
              </a:pPr>
              <a:t>‹#›</a:t>
            </a:fld>
            <a:endParaRPr lang="ru-RU"/>
          </a:p>
        </p:txBody>
      </p:sp>
    </p:spTree>
    <p:extLst>
      <p:ext uri="{BB962C8B-B14F-4D97-AF65-F5344CB8AC3E}">
        <p14:creationId xmlns:p14="http://schemas.microsoft.com/office/powerpoint/2010/main" val="15403266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pPr>
              <a:defRPr/>
            </a:pPr>
            <a:fld id="{14073825-E77B-43FB-9F9E-0038347CE891}" type="datetime1">
              <a:rPr lang="ru-RU"/>
              <a:pPr>
                <a:defRPr/>
              </a:pPr>
              <a:t>05.04.2018</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32688879-1EBD-43B1-9DB2-0649EA3C574F}" type="slidenum">
              <a:rPr lang="ru-RU"/>
              <a:pPr>
                <a:defRPr/>
              </a:pPr>
              <a:t>‹#›</a:t>
            </a:fld>
            <a:endParaRPr lang="ru-RU"/>
          </a:p>
        </p:txBody>
      </p:sp>
    </p:spTree>
    <p:extLst>
      <p:ext uri="{BB962C8B-B14F-4D97-AF65-F5344CB8AC3E}">
        <p14:creationId xmlns:p14="http://schemas.microsoft.com/office/powerpoint/2010/main" val="32091946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a:defRPr/>
            </a:pPr>
            <a:fld id="{E6B75AD4-D851-437D-A202-75AEB6FFBE4B}" type="datetime1">
              <a:rPr lang="ru-RU"/>
              <a:pPr>
                <a:defRPr/>
              </a:pPr>
              <a:t>05.04.2018</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1E56529A-E964-4A93-88B9-EA17EA7DBFDC}" type="slidenum">
              <a:rPr lang="ru-RU"/>
              <a:pPr>
                <a:defRPr/>
              </a:pPr>
              <a:t>‹#›</a:t>
            </a:fld>
            <a:endParaRPr lang="ru-RU"/>
          </a:p>
        </p:txBody>
      </p:sp>
    </p:spTree>
    <p:extLst>
      <p:ext uri="{BB962C8B-B14F-4D97-AF65-F5344CB8AC3E}">
        <p14:creationId xmlns:p14="http://schemas.microsoft.com/office/powerpoint/2010/main" val="3431200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4FD791AF-1202-464C-B4C5-ED73DC9B5062}" type="datetime1">
              <a:rPr lang="ru-RU"/>
              <a:pPr>
                <a:defRPr/>
              </a:pPr>
              <a:t>05.04.2018</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620D6CE3-AECF-4569-8ACD-33472A92AED1}" type="slidenum">
              <a:rPr lang="ru-RU"/>
              <a:pPr>
                <a:defRPr/>
              </a:pPr>
              <a:t>‹#›</a:t>
            </a:fld>
            <a:endParaRPr lang="ru-RU"/>
          </a:p>
        </p:txBody>
      </p:sp>
    </p:spTree>
    <p:extLst>
      <p:ext uri="{BB962C8B-B14F-4D97-AF65-F5344CB8AC3E}">
        <p14:creationId xmlns:p14="http://schemas.microsoft.com/office/powerpoint/2010/main" val="39571956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117F5328-6BFB-4698-B383-B5DADAFBF449}" type="datetime1">
              <a:rPr lang="ru-RU"/>
              <a:pPr>
                <a:defRPr/>
              </a:pPr>
              <a:t>05.04.2018</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ABD3CA49-83D1-4CA9-86DF-107C978CE4E4}" type="slidenum">
              <a:rPr lang="ru-RU"/>
              <a:pPr>
                <a:defRPr/>
              </a:pPr>
              <a:t>‹#›</a:t>
            </a:fld>
            <a:endParaRPr lang="ru-RU"/>
          </a:p>
        </p:txBody>
      </p:sp>
    </p:spTree>
    <p:extLst>
      <p:ext uri="{BB962C8B-B14F-4D97-AF65-F5344CB8AC3E}">
        <p14:creationId xmlns:p14="http://schemas.microsoft.com/office/powerpoint/2010/main" val="2155414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46A06B21-E8B6-44CA-B62A-2A6B0E343335}" type="datetime1">
              <a:rPr lang="ru-RU"/>
              <a:pPr>
                <a:defRPr/>
              </a:pPr>
              <a:t>05.04.2018</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B2CB213-F844-4B39-8950-FE8C49B3D154}" type="slidenum">
              <a:rPr lang="ru-RU"/>
              <a:pPr>
                <a:defRPr/>
              </a:pPr>
              <a:t>‹#›</a:t>
            </a:fld>
            <a:endParaRPr lang="ru-RU"/>
          </a:p>
        </p:txBody>
      </p:sp>
    </p:spTree>
    <p:extLst>
      <p:ext uri="{BB962C8B-B14F-4D97-AF65-F5344CB8AC3E}">
        <p14:creationId xmlns:p14="http://schemas.microsoft.com/office/powerpoint/2010/main" val="612035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31D29A51-B315-4AD5-ABC3-26A172FFB506}" type="datetime1">
              <a:rPr lang="ru-RU"/>
              <a:pPr>
                <a:defRPr/>
              </a:pPr>
              <a:t>05.04.2018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9F66621E-3BA2-4874-9369-94CA2E5E1228}"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 id="2147483813" r:id="rId12"/>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251@uniim.ru" TargetMode="Externa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Заголовок 1"/>
          <p:cNvSpPr>
            <a:spLocks noGrp="1"/>
          </p:cNvSpPr>
          <p:nvPr>
            <p:ph type="title"/>
          </p:nvPr>
        </p:nvSpPr>
        <p:spPr>
          <a:xfrm>
            <a:off x="467544" y="2132856"/>
            <a:ext cx="8280920" cy="720080"/>
          </a:xfrm>
        </p:spPr>
        <p:txBody>
          <a:bodyPr/>
          <a:lstStyle/>
          <a:p>
            <a:pPr eaLnBrk="1" hangingPunct="1">
              <a:lnSpc>
                <a:spcPct val="80000"/>
              </a:lnSpc>
              <a:defRPr/>
            </a:pPr>
            <a:r>
              <a:rPr lang="ru-RU" sz="4000" dirty="0">
                <a:solidFill>
                  <a:srgbClr val="C00000"/>
                </a:solidFill>
                <a:latin typeface="Impact" panose="020B0806030902050204" pitchFamily="34" charset="0"/>
                <a:cs typeface="Arial" panose="020B0604020202020204" pitchFamily="34" charset="0"/>
              </a:rPr>
              <a:t/>
            </a:r>
            <a:br>
              <a:rPr lang="ru-RU" sz="4000" dirty="0">
                <a:solidFill>
                  <a:srgbClr val="C00000"/>
                </a:solidFill>
                <a:latin typeface="Impact" panose="020B0806030902050204" pitchFamily="34" charset="0"/>
                <a:cs typeface="Arial" panose="020B0604020202020204" pitchFamily="34" charset="0"/>
              </a:rPr>
            </a:br>
            <a:r>
              <a:rPr lang="ru-RU" sz="4000" dirty="0">
                <a:solidFill>
                  <a:srgbClr val="C00000"/>
                </a:solidFill>
                <a:latin typeface="Impact" panose="020B0806030902050204" pitchFamily="34" charset="0"/>
                <a:cs typeface="Arial" panose="020B0604020202020204" pitchFamily="34" charset="0"/>
              </a:rPr>
              <a:t/>
            </a:r>
            <a:br>
              <a:rPr lang="ru-RU" sz="4000" dirty="0">
                <a:solidFill>
                  <a:srgbClr val="C00000"/>
                </a:solidFill>
                <a:latin typeface="Impact" panose="020B0806030902050204" pitchFamily="34" charset="0"/>
                <a:cs typeface="Arial" panose="020B0604020202020204" pitchFamily="34" charset="0"/>
              </a:rPr>
            </a:br>
            <a:r>
              <a:rPr lang="ru-RU" sz="4000" dirty="0">
                <a:solidFill>
                  <a:srgbClr val="C00000"/>
                </a:solidFill>
                <a:latin typeface="Impact" panose="020B0806030902050204" pitchFamily="34" charset="0"/>
                <a:cs typeface="Arial" panose="020B0604020202020204" pitchFamily="34" charset="0"/>
              </a:rPr>
              <a:t/>
            </a:r>
            <a:br>
              <a:rPr lang="ru-RU" sz="4000" dirty="0">
                <a:solidFill>
                  <a:srgbClr val="C00000"/>
                </a:solidFill>
                <a:latin typeface="Impact" panose="020B0806030902050204" pitchFamily="34" charset="0"/>
                <a:cs typeface="Arial" panose="020B0604020202020204" pitchFamily="34" charset="0"/>
              </a:rPr>
            </a:br>
            <a:r>
              <a:rPr lang="ru-RU" sz="4000" dirty="0">
                <a:solidFill>
                  <a:srgbClr val="C00000"/>
                </a:solidFill>
                <a:latin typeface="Impact" panose="020B0806030902050204" pitchFamily="34" charset="0"/>
                <a:cs typeface="Arial" panose="020B0604020202020204" pitchFamily="34" charset="0"/>
              </a:rPr>
              <a:t/>
            </a:r>
            <a:br>
              <a:rPr lang="ru-RU" sz="4000" dirty="0">
                <a:solidFill>
                  <a:srgbClr val="C00000"/>
                </a:solidFill>
                <a:latin typeface="Impact" panose="020B0806030902050204" pitchFamily="34" charset="0"/>
                <a:cs typeface="Arial" panose="020B0604020202020204" pitchFamily="34" charset="0"/>
              </a:rPr>
            </a:br>
            <a:r>
              <a:rPr lang="ru-RU" sz="2800" b="1" dirty="0">
                <a:solidFill>
                  <a:srgbClr val="262062"/>
                </a:solidFill>
                <a:latin typeface="Arial Black" pitchFamily="34" charset="0"/>
                <a:ea typeface="+mn-ea"/>
                <a:cs typeface="+mn-cs"/>
              </a:rPr>
              <a:t>Деятельность КООМЕТ в области разработки стандартных образцов (CO)</a:t>
            </a:r>
            <a:r>
              <a:rPr lang="ru-RU" sz="3600" b="1" dirty="0">
                <a:solidFill>
                  <a:srgbClr val="0070C0"/>
                </a:solidFill>
                <a:latin typeface="Arial Black" pitchFamily="34" charset="0"/>
                <a:ea typeface="+mn-ea"/>
                <a:cs typeface="+mn-cs"/>
              </a:rPr>
              <a:t/>
            </a:r>
            <a:br>
              <a:rPr lang="ru-RU" sz="3600" b="1" dirty="0">
                <a:solidFill>
                  <a:srgbClr val="0070C0"/>
                </a:solidFill>
                <a:latin typeface="Arial Black" pitchFamily="34" charset="0"/>
                <a:ea typeface="+mn-ea"/>
                <a:cs typeface="+mn-cs"/>
              </a:rPr>
            </a:br>
            <a:r>
              <a:rPr lang="ru-RU" sz="1600" b="1" dirty="0">
                <a:solidFill>
                  <a:srgbClr val="262062"/>
                </a:solidFill>
                <a:latin typeface="Arial Black" panose="020B0A04020102020204" pitchFamily="34" charset="0"/>
              </a:rPr>
              <a:t>(п. 11 повестки дня)</a:t>
            </a:r>
            <a:br>
              <a:rPr lang="ru-RU" sz="1600" b="1" dirty="0">
                <a:solidFill>
                  <a:srgbClr val="262062"/>
                </a:solidFill>
                <a:latin typeface="Arial Black" panose="020B0A04020102020204" pitchFamily="34" charset="0"/>
              </a:rPr>
            </a:br>
            <a:r>
              <a:rPr lang="ru-RU" sz="1600" b="1" dirty="0">
                <a:solidFill>
                  <a:srgbClr val="0070C0"/>
                </a:solidFill>
                <a:latin typeface="Arial Black" pitchFamily="34" charset="0"/>
                <a:ea typeface="+mn-ea"/>
                <a:cs typeface="+mn-cs"/>
              </a:rPr>
              <a:t/>
            </a:r>
            <a:br>
              <a:rPr lang="ru-RU" sz="1600" b="1" dirty="0">
                <a:solidFill>
                  <a:srgbClr val="0070C0"/>
                </a:solidFill>
                <a:latin typeface="Arial Black" pitchFamily="34" charset="0"/>
                <a:ea typeface="+mn-ea"/>
                <a:cs typeface="+mn-cs"/>
              </a:rPr>
            </a:br>
            <a:r>
              <a:rPr lang="ru-RU" sz="1600" b="1" dirty="0"/>
              <a:t>Докладчик: д-р Сергей </a:t>
            </a:r>
            <a:r>
              <a:rPr lang="ru-RU" sz="1600" b="1" dirty="0" err="1"/>
              <a:t>Медведевских</a:t>
            </a:r>
            <a:r>
              <a:rPr lang="ru-RU" sz="1600" b="1" dirty="0"/>
              <a:t>, Председатель ТК 1.12 «СО», Директор УНИИМ, </a:t>
            </a:r>
            <a:br>
              <a:rPr lang="ru-RU" sz="1600" b="1" dirty="0"/>
            </a:br>
            <a:r>
              <a:rPr lang="en-US" sz="1600" b="1" dirty="0"/>
              <a:t>e-mail</a:t>
            </a:r>
            <a:r>
              <a:rPr lang="ru-RU" sz="1600" b="1" dirty="0"/>
              <a:t>:</a:t>
            </a:r>
            <a:r>
              <a:rPr lang="ru-RU" sz="1600" b="1" dirty="0">
                <a:solidFill>
                  <a:schemeClr val="accent1">
                    <a:lumMod val="75000"/>
                  </a:schemeClr>
                </a:solidFill>
              </a:rPr>
              <a:t> </a:t>
            </a:r>
            <a:r>
              <a:rPr lang="en-US" sz="1600" b="1" dirty="0">
                <a:solidFill>
                  <a:schemeClr val="accent1">
                    <a:lumMod val="75000"/>
                  </a:schemeClr>
                </a:solidFill>
                <a:hlinkClick r:id="rId2"/>
              </a:rPr>
              <a:t>uniim@uniim.ru</a:t>
            </a:r>
            <a:r>
              <a:rPr lang="en-US" sz="1600" b="1" dirty="0">
                <a:solidFill>
                  <a:schemeClr val="accent1">
                    <a:lumMod val="75000"/>
                  </a:schemeClr>
                </a:solidFill>
              </a:rPr>
              <a:t>,</a:t>
            </a:r>
            <a:r>
              <a:rPr lang="en-US" sz="1600" b="1" dirty="0"/>
              <a:t>     </a:t>
            </a:r>
            <a:r>
              <a:rPr lang="ru-RU" sz="1600" b="1" dirty="0"/>
              <a:t>+ 7 </a:t>
            </a:r>
            <a:r>
              <a:rPr lang="en-US" sz="1600" b="1" dirty="0"/>
              <a:t>(343) </a:t>
            </a:r>
            <a:r>
              <a:rPr lang="ru-RU" sz="1600" b="1" dirty="0"/>
              <a:t>350</a:t>
            </a:r>
            <a:r>
              <a:rPr lang="en-US" sz="1600" b="1" dirty="0"/>
              <a:t>-</a:t>
            </a:r>
            <a:r>
              <a:rPr lang="ru-RU" sz="1600" b="1" dirty="0"/>
              <a:t>26</a:t>
            </a:r>
            <a:r>
              <a:rPr lang="en-US" sz="1600" b="1" dirty="0"/>
              <a:t>-</a:t>
            </a:r>
            <a:r>
              <a:rPr lang="ru-RU" sz="1600" b="1" dirty="0"/>
              <a:t>18</a:t>
            </a:r>
            <a:r>
              <a:rPr lang="ru-RU" sz="4000" dirty="0">
                <a:solidFill>
                  <a:srgbClr val="0070C0"/>
                </a:solidFill>
                <a:latin typeface="Impact" panose="020B0806030902050204" pitchFamily="34" charset="0"/>
                <a:cs typeface="Arial" panose="020B0604020202020204" pitchFamily="34" charset="0"/>
              </a:rPr>
              <a:t/>
            </a:r>
            <a:br>
              <a:rPr lang="ru-RU" sz="4000" dirty="0">
                <a:solidFill>
                  <a:srgbClr val="0070C0"/>
                </a:solidFill>
                <a:latin typeface="Impact" panose="020B0806030902050204" pitchFamily="34" charset="0"/>
                <a:cs typeface="Arial" panose="020B0604020202020204" pitchFamily="34" charset="0"/>
              </a:rPr>
            </a:br>
            <a:r>
              <a:rPr lang="ru-RU" sz="4000" dirty="0">
                <a:solidFill>
                  <a:srgbClr val="262062"/>
                </a:solidFill>
                <a:latin typeface="Impact" panose="020B0806030902050204" pitchFamily="34" charset="0"/>
                <a:cs typeface="Arial" panose="020B0604020202020204" pitchFamily="34" charset="0"/>
              </a:rPr>
              <a:t>____________________________</a:t>
            </a:r>
            <a:r>
              <a:rPr lang="ru-RU" sz="4000" dirty="0">
                <a:solidFill>
                  <a:srgbClr val="0070C0"/>
                </a:solidFill>
                <a:latin typeface="Impact" panose="020B0806030902050204" pitchFamily="34" charset="0"/>
                <a:cs typeface="Arial" panose="020B0604020202020204" pitchFamily="34" charset="0"/>
              </a:rPr>
              <a:t/>
            </a:r>
            <a:br>
              <a:rPr lang="ru-RU" sz="4000" dirty="0">
                <a:solidFill>
                  <a:srgbClr val="0070C0"/>
                </a:solidFill>
                <a:latin typeface="Impact" panose="020B0806030902050204" pitchFamily="34" charset="0"/>
                <a:cs typeface="Arial" panose="020B0604020202020204" pitchFamily="34" charset="0"/>
              </a:rPr>
            </a:br>
            <a:r>
              <a:rPr lang="ru-RU" sz="4000" dirty="0">
                <a:solidFill>
                  <a:srgbClr val="0070C0"/>
                </a:solidFill>
                <a:latin typeface="Impact" panose="020B0806030902050204" pitchFamily="34" charset="0"/>
                <a:cs typeface="Arial" panose="020B0604020202020204" pitchFamily="34" charset="0"/>
              </a:rPr>
              <a:t/>
            </a:r>
            <a:br>
              <a:rPr lang="ru-RU" sz="4000" dirty="0">
                <a:solidFill>
                  <a:srgbClr val="0070C0"/>
                </a:solidFill>
                <a:latin typeface="Impact" panose="020B0806030902050204" pitchFamily="34" charset="0"/>
                <a:cs typeface="Arial" panose="020B0604020202020204" pitchFamily="34" charset="0"/>
              </a:rPr>
            </a:br>
            <a:r>
              <a:rPr lang="en-US" sz="2800" dirty="0">
                <a:solidFill>
                  <a:srgbClr val="262062"/>
                </a:solidFill>
                <a:latin typeface="Arial Black" panose="020B0A04020102020204" pitchFamily="34" charset="0"/>
                <a:cs typeface="Arial" panose="020B0604020202020204" pitchFamily="34" charset="0"/>
              </a:rPr>
              <a:t>COOMET activity in the development of reference   materials  (RMs)</a:t>
            </a:r>
            <a:r>
              <a:rPr lang="ru-RU" sz="3200" b="1" dirty="0">
                <a:solidFill>
                  <a:srgbClr val="262062"/>
                </a:solidFill>
                <a:latin typeface="Arial Black" panose="020B0A04020102020204" pitchFamily="34" charset="0"/>
                <a:ea typeface="+mn-ea"/>
                <a:cs typeface="+mn-cs"/>
              </a:rPr>
              <a:t/>
            </a:r>
            <a:br>
              <a:rPr lang="ru-RU" sz="3200" b="1" dirty="0">
                <a:solidFill>
                  <a:srgbClr val="262062"/>
                </a:solidFill>
                <a:latin typeface="Arial Black" panose="020B0A04020102020204" pitchFamily="34" charset="0"/>
                <a:ea typeface="+mn-ea"/>
                <a:cs typeface="+mn-cs"/>
              </a:rPr>
            </a:br>
            <a:endParaRPr lang="ru-RU" altLang="ru-RU" sz="3200" b="1" dirty="0">
              <a:solidFill>
                <a:srgbClr val="262062"/>
              </a:solidFill>
              <a:latin typeface="Arial Black" panose="020B0A04020102020204" pitchFamily="34" charset="0"/>
              <a:ea typeface="+mn-ea"/>
              <a:cs typeface="+mn-cs"/>
            </a:endParaRPr>
          </a:p>
        </p:txBody>
      </p:sp>
      <p:sp>
        <p:nvSpPr>
          <p:cNvPr id="3077" name="Текст 3"/>
          <p:cNvSpPr>
            <a:spLocks noGrp="1"/>
          </p:cNvSpPr>
          <p:nvPr>
            <p:ph type="body" idx="1"/>
          </p:nvPr>
        </p:nvSpPr>
        <p:spPr>
          <a:xfrm>
            <a:off x="431032" y="5013176"/>
            <a:ext cx="8712968" cy="1008112"/>
          </a:xfrm>
        </p:spPr>
        <p:txBody>
          <a:bodyPr/>
          <a:lstStyle/>
          <a:p>
            <a:pPr algn="ctr"/>
            <a:r>
              <a:rPr lang="ru-RU" sz="1600" dirty="0">
                <a:solidFill>
                  <a:srgbClr val="262062"/>
                </a:solidFill>
                <a:latin typeface="Arial Black" panose="020B0A04020102020204" pitchFamily="34" charset="0"/>
              </a:rPr>
              <a:t>(</a:t>
            </a:r>
            <a:r>
              <a:rPr lang="en-US" sz="1600" dirty="0">
                <a:solidFill>
                  <a:srgbClr val="262062"/>
                </a:solidFill>
                <a:latin typeface="Arial Black" panose="020B0A04020102020204" pitchFamily="34" charset="0"/>
              </a:rPr>
              <a:t>agenda item.</a:t>
            </a:r>
            <a:r>
              <a:rPr lang="ru-RU" sz="1600" dirty="0">
                <a:solidFill>
                  <a:srgbClr val="262062"/>
                </a:solidFill>
                <a:latin typeface="Arial Black" panose="020B0A04020102020204" pitchFamily="34" charset="0"/>
              </a:rPr>
              <a:t> </a:t>
            </a:r>
            <a:r>
              <a:rPr lang="en-US" sz="1600" dirty="0">
                <a:solidFill>
                  <a:srgbClr val="262062"/>
                </a:solidFill>
                <a:latin typeface="Arial Black" panose="020B0A04020102020204" pitchFamily="34" charset="0"/>
              </a:rPr>
              <a:t>11</a:t>
            </a:r>
            <a:r>
              <a:rPr lang="ru-RU" sz="1600" dirty="0">
                <a:solidFill>
                  <a:srgbClr val="262062"/>
                </a:solidFill>
                <a:latin typeface="Arial Black" panose="020B0A04020102020204" pitchFamily="34" charset="0"/>
              </a:rPr>
              <a:t>)</a:t>
            </a:r>
            <a:endParaRPr lang="en-US" sz="1600" dirty="0">
              <a:solidFill>
                <a:srgbClr val="262062"/>
              </a:solidFill>
              <a:latin typeface="Arial Black" panose="020B0A04020102020204" pitchFamily="34" charset="0"/>
            </a:endParaRPr>
          </a:p>
          <a:p>
            <a:pPr eaLnBrk="1" hangingPunct="1">
              <a:lnSpc>
                <a:spcPct val="80000"/>
              </a:lnSpc>
              <a:defRPr/>
            </a:pPr>
            <a:endParaRPr lang="ru-RU" sz="1000" dirty="0">
              <a:solidFill>
                <a:schemeClr val="accent1">
                  <a:lumMod val="75000"/>
                </a:schemeClr>
              </a:solidFill>
            </a:endParaRPr>
          </a:p>
          <a:p>
            <a:pPr algn="ctr" eaLnBrk="1" hangingPunct="1">
              <a:lnSpc>
                <a:spcPct val="80000"/>
              </a:lnSpc>
              <a:defRPr/>
            </a:pPr>
            <a:r>
              <a:rPr lang="en-US" sz="1600" dirty="0"/>
              <a:t>Reporter</a:t>
            </a:r>
            <a:r>
              <a:rPr lang="ru-RU" sz="1600" dirty="0"/>
              <a:t>: </a:t>
            </a:r>
            <a:r>
              <a:rPr lang="en-US" sz="1600" dirty="0"/>
              <a:t>Dr.</a:t>
            </a:r>
            <a:r>
              <a:rPr lang="ru-RU" sz="1600" dirty="0"/>
              <a:t> </a:t>
            </a:r>
            <a:r>
              <a:rPr lang="en-US" sz="1600" dirty="0"/>
              <a:t>Sergei</a:t>
            </a:r>
            <a:r>
              <a:rPr lang="ru-RU" sz="1600" dirty="0"/>
              <a:t> </a:t>
            </a:r>
            <a:r>
              <a:rPr lang="en-US" sz="1600" dirty="0" err="1"/>
              <a:t>Medvedevskikh</a:t>
            </a:r>
            <a:r>
              <a:rPr lang="en-US" sz="1600" dirty="0"/>
              <a:t>, Chairman of COOMET TC 1.12 “RMs”</a:t>
            </a:r>
            <a:r>
              <a:rPr lang="ru-RU" sz="1600" dirty="0"/>
              <a:t>, </a:t>
            </a:r>
            <a:r>
              <a:rPr lang="en-US" sz="1600" dirty="0"/>
              <a:t>Director of UNIIM</a:t>
            </a:r>
            <a:endParaRPr lang="ru-RU" sz="1600" dirty="0"/>
          </a:p>
          <a:p>
            <a:pPr algn="ctr" eaLnBrk="1" hangingPunct="1">
              <a:lnSpc>
                <a:spcPct val="80000"/>
              </a:lnSpc>
              <a:defRPr/>
            </a:pPr>
            <a:r>
              <a:rPr lang="en-US" sz="1600" dirty="0"/>
              <a:t>e-mail</a:t>
            </a:r>
            <a:r>
              <a:rPr lang="ru-RU" sz="1600" dirty="0"/>
              <a:t>:</a:t>
            </a:r>
            <a:r>
              <a:rPr lang="ru-RU" sz="1600" dirty="0">
                <a:solidFill>
                  <a:schemeClr val="accent1">
                    <a:lumMod val="75000"/>
                  </a:schemeClr>
                </a:solidFill>
              </a:rPr>
              <a:t> </a:t>
            </a:r>
            <a:r>
              <a:rPr lang="en-US" sz="1600" dirty="0">
                <a:solidFill>
                  <a:schemeClr val="accent1">
                    <a:lumMod val="75000"/>
                  </a:schemeClr>
                </a:solidFill>
                <a:hlinkClick r:id="rId2"/>
              </a:rPr>
              <a:t>uniim@uniim.ru</a:t>
            </a:r>
            <a:r>
              <a:rPr lang="en-US" sz="1600" dirty="0">
                <a:solidFill>
                  <a:schemeClr val="accent1">
                    <a:lumMod val="75000"/>
                  </a:schemeClr>
                </a:solidFill>
              </a:rPr>
              <a:t>,     </a:t>
            </a:r>
            <a:r>
              <a:rPr lang="ru-RU" sz="1600" dirty="0"/>
              <a:t>+ 7 </a:t>
            </a:r>
            <a:r>
              <a:rPr lang="en-US" sz="1600" dirty="0"/>
              <a:t>(343) </a:t>
            </a:r>
            <a:r>
              <a:rPr lang="ru-RU" sz="1600" dirty="0"/>
              <a:t>350</a:t>
            </a:r>
            <a:r>
              <a:rPr lang="en-US" sz="1600" dirty="0"/>
              <a:t>-</a:t>
            </a:r>
            <a:r>
              <a:rPr lang="ru-RU" sz="1600" dirty="0"/>
              <a:t>26</a:t>
            </a:r>
            <a:r>
              <a:rPr lang="en-US" sz="1600" dirty="0"/>
              <a:t>-</a:t>
            </a:r>
            <a:r>
              <a:rPr lang="ru-RU" sz="1600" dirty="0"/>
              <a:t>18</a:t>
            </a:r>
          </a:p>
          <a:p>
            <a:pPr eaLnBrk="1" hangingPunct="1">
              <a:lnSpc>
                <a:spcPct val="80000"/>
              </a:lnSpc>
              <a:defRPr/>
            </a:pPr>
            <a:endParaRPr lang="ru-RU" sz="1600" dirty="0">
              <a:solidFill>
                <a:schemeClr val="accent1">
                  <a:lumMod val="7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8030" y="889850"/>
            <a:ext cx="8924344" cy="5079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807298"/>
            <a:ext cx="2808312" cy="1685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Прямоугольник 10"/>
          <p:cNvSpPr/>
          <p:nvPr/>
        </p:nvSpPr>
        <p:spPr>
          <a:xfrm>
            <a:off x="4829716" y="1732560"/>
            <a:ext cx="4094628" cy="830997"/>
          </a:xfrm>
          <a:prstGeom prst="rect">
            <a:avLst/>
          </a:prstGeom>
        </p:spPr>
        <p:txBody>
          <a:bodyPr wrap="square">
            <a:spAutoFit/>
            <a:scene3d>
              <a:camera prst="orthographicFront"/>
              <a:lightRig rig="flat" dir="tl">
                <a:rot lat="0" lon="0" rev="6600000"/>
              </a:lightRig>
            </a:scene3d>
            <a:sp3d extrusionH="25400" contourW="8890">
              <a:bevelT w="38100" h="31750" prst="angle"/>
              <a:contourClr>
                <a:schemeClr val="accent2">
                  <a:shade val="75000"/>
                </a:schemeClr>
              </a:contourClr>
            </a:sp3d>
          </a:bodyPr>
          <a:lstStyle/>
          <a:p>
            <a:r>
              <a:rPr lang="en-US" sz="1600" b="1" dirty="0">
                <a:ln w="11430"/>
                <a:solidFill>
                  <a:srgbClr val="C00000"/>
                </a:soli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REFERENCE MATERIALS </a:t>
            </a:r>
          </a:p>
          <a:p>
            <a:r>
              <a:rPr lang="en-US" sz="1600" b="1" dirty="0">
                <a:ln w="11430"/>
                <a:solidFill>
                  <a:srgbClr val="C00000"/>
                </a:soli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IN MEASUREMENT AND TECHNOLOGY</a:t>
            </a:r>
          </a:p>
          <a:p>
            <a:endParaRPr lang="ru-RU" sz="1600" b="1" dirty="0">
              <a:ln w="11430"/>
              <a:solidFill>
                <a:srgbClr val="C00000"/>
              </a:soli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endParaRPr>
          </a:p>
        </p:txBody>
      </p:sp>
      <p:sp>
        <p:nvSpPr>
          <p:cNvPr id="12" name="Прямоугольник 11"/>
          <p:cNvSpPr/>
          <p:nvPr/>
        </p:nvSpPr>
        <p:spPr>
          <a:xfrm>
            <a:off x="4427984" y="733880"/>
            <a:ext cx="3800977" cy="276999"/>
          </a:xfrm>
          <a:prstGeom prst="rect">
            <a:avLst/>
          </a:prstGeom>
        </p:spPr>
        <p:txBody>
          <a:bodyPr wrap="none">
            <a:spAutoFit/>
            <a:scene3d>
              <a:camera prst="orthographicFront"/>
              <a:lightRig rig="balanced" dir="t">
                <a:rot lat="0" lon="0" rev="2100000"/>
              </a:lightRig>
            </a:scene3d>
            <a:sp3d extrusionH="57150" prstMaterial="metal">
              <a:bevelT w="38100" h="25400"/>
              <a:contourClr>
                <a:schemeClr val="bg2"/>
              </a:contourClr>
            </a:sp3d>
          </a:bodyPr>
          <a:lstStyle/>
          <a:p>
            <a:r>
              <a:rPr lang="ru-RU" sz="1200" b="1" dirty="0">
                <a:ln w="50800"/>
                <a:solidFill>
                  <a:srgbClr val="262062"/>
                </a:solidFill>
                <a:latin typeface="Times New Roman" panose="02020603050405020304" pitchFamily="18" charset="0"/>
                <a:cs typeface="Times New Roman" panose="02020603050405020304" pitchFamily="18" charset="0"/>
              </a:rPr>
              <a:t>МЕЖДУНАРОДНАЯ НАУЧНАЯ КОНФЕРЕНЦИЯ</a:t>
            </a:r>
          </a:p>
        </p:txBody>
      </p:sp>
      <p:sp>
        <p:nvSpPr>
          <p:cNvPr id="14" name="Прямоугольник 13"/>
          <p:cNvSpPr/>
          <p:nvPr/>
        </p:nvSpPr>
        <p:spPr>
          <a:xfrm>
            <a:off x="4499992" y="1594061"/>
            <a:ext cx="3524683" cy="461665"/>
          </a:xfrm>
          <a:prstGeom prst="rect">
            <a:avLst/>
          </a:prstGeom>
        </p:spPr>
        <p:txBody>
          <a:bodyPr wrap="none">
            <a:spAutoFit/>
            <a:scene3d>
              <a:camera prst="orthographicFront"/>
              <a:lightRig rig="balanced" dir="t">
                <a:rot lat="0" lon="0" rev="2100000"/>
              </a:lightRig>
            </a:scene3d>
            <a:sp3d extrusionH="57150" prstMaterial="metal">
              <a:bevelT w="38100" h="25400"/>
              <a:contourClr>
                <a:schemeClr val="bg2"/>
              </a:contourClr>
            </a:sp3d>
          </a:bodyPr>
          <a:lstStyle/>
          <a:p>
            <a:r>
              <a:rPr lang="en-US" sz="1200" b="1" dirty="0">
                <a:ln w="50800"/>
                <a:solidFill>
                  <a:srgbClr val="262062"/>
                </a:solidFill>
                <a:latin typeface="Times New Roman" panose="02020603050405020304" pitchFamily="18" charset="0"/>
                <a:cs typeface="Times New Roman" panose="02020603050405020304" pitchFamily="18" charset="0"/>
              </a:rPr>
              <a:t>INTERNATIONAL SCIENTIFIC CONFERENCE</a:t>
            </a:r>
          </a:p>
          <a:p>
            <a:endParaRPr lang="ru-RU" sz="1200" b="1" dirty="0">
              <a:ln w="50800"/>
              <a:solidFill>
                <a:srgbClr val="262062"/>
              </a:solidFill>
              <a:latin typeface="Times New Roman" panose="02020603050405020304" pitchFamily="18" charset="0"/>
              <a:cs typeface="Times New Roman" panose="02020603050405020304" pitchFamily="18" charset="0"/>
            </a:endParaRPr>
          </a:p>
        </p:txBody>
      </p:sp>
      <p:sp>
        <p:nvSpPr>
          <p:cNvPr id="15" name="Прямоугольник 14"/>
          <p:cNvSpPr/>
          <p:nvPr/>
        </p:nvSpPr>
        <p:spPr>
          <a:xfrm>
            <a:off x="4824028" y="888327"/>
            <a:ext cx="3744416" cy="584775"/>
          </a:xfrm>
          <a:prstGeom prst="rect">
            <a:avLst/>
          </a:prstGeom>
        </p:spPr>
        <p:txBody>
          <a:bodyPr wrap="square">
            <a:spAutoFit/>
            <a:scene3d>
              <a:camera prst="orthographicFront"/>
              <a:lightRig rig="flat" dir="tl">
                <a:rot lat="0" lon="0" rev="6600000"/>
              </a:lightRig>
            </a:scene3d>
            <a:sp3d extrusionH="25400" contourW="8890">
              <a:bevelT w="38100" h="31750" prst="angle"/>
              <a:contourClr>
                <a:schemeClr val="accent2">
                  <a:shade val="75000"/>
                </a:schemeClr>
              </a:contourClr>
            </a:sp3d>
          </a:bodyPr>
          <a:lstStyle/>
          <a:p>
            <a:r>
              <a:rPr lang="ru-RU" sz="1600" b="1" dirty="0">
                <a:ln w="11430"/>
                <a:solidFill>
                  <a:srgbClr val="C00000"/>
                </a:soli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СТАНДАРТНЫЕ ОБРАЗЦЫ </a:t>
            </a:r>
          </a:p>
          <a:p>
            <a:r>
              <a:rPr lang="ru-RU" sz="1600" b="1" dirty="0">
                <a:ln w="11430"/>
                <a:solidFill>
                  <a:srgbClr val="C00000"/>
                </a:soli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В ИЗМЕРЕНИЯХ И ТЕХНОЛОГИЯХ</a:t>
            </a:r>
          </a:p>
        </p:txBody>
      </p:sp>
      <p:sp>
        <p:nvSpPr>
          <p:cNvPr id="16" name="Прямоугольник 15"/>
          <p:cNvSpPr/>
          <p:nvPr/>
        </p:nvSpPr>
        <p:spPr>
          <a:xfrm>
            <a:off x="2124223" y="1668408"/>
            <a:ext cx="2244816" cy="584775"/>
          </a:xfrm>
          <a:prstGeom prst="rect">
            <a:avLst/>
          </a:prstGeom>
        </p:spPr>
        <p:txBody>
          <a:bodyPr wrap="square">
            <a:spAutoFit/>
          </a:bodyPr>
          <a:lstStyle/>
          <a:p>
            <a:r>
              <a:rPr lang="en-US" sz="1600" b="1" dirty="0">
                <a:solidFill>
                  <a:srgbClr val="262062"/>
                </a:solidFill>
                <a:latin typeface="Times New Roman" panose="02020603050405020304" pitchFamily="18" charset="0"/>
                <a:cs typeface="Times New Roman" panose="02020603050405020304" pitchFamily="18" charset="0"/>
              </a:rPr>
              <a:t>11 - 14 September 2018 </a:t>
            </a:r>
          </a:p>
          <a:p>
            <a:r>
              <a:rPr lang="en-US" sz="1600" b="1" dirty="0">
                <a:solidFill>
                  <a:srgbClr val="262062"/>
                </a:solidFill>
                <a:latin typeface="Times New Roman" panose="02020603050405020304" pitchFamily="18" charset="0"/>
                <a:cs typeface="Times New Roman" panose="02020603050405020304" pitchFamily="18" charset="0"/>
              </a:rPr>
              <a:t>Ekaterinburg, Russia </a:t>
            </a:r>
          </a:p>
        </p:txBody>
      </p:sp>
      <p:sp>
        <p:nvSpPr>
          <p:cNvPr id="17" name="Прямоугольник 16"/>
          <p:cNvSpPr/>
          <p:nvPr/>
        </p:nvSpPr>
        <p:spPr>
          <a:xfrm>
            <a:off x="2133359" y="807298"/>
            <a:ext cx="2244816" cy="584775"/>
          </a:xfrm>
          <a:prstGeom prst="rect">
            <a:avLst/>
          </a:prstGeom>
        </p:spPr>
        <p:txBody>
          <a:bodyPr wrap="square">
            <a:spAutoFit/>
          </a:bodyPr>
          <a:lstStyle/>
          <a:p>
            <a:r>
              <a:rPr lang="ru-RU" sz="1600" b="1" dirty="0">
                <a:solidFill>
                  <a:srgbClr val="262062"/>
                </a:solidFill>
                <a:latin typeface="Times New Roman" panose="02020603050405020304" pitchFamily="18" charset="0"/>
                <a:cs typeface="Times New Roman" panose="02020603050405020304" pitchFamily="18" charset="0"/>
              </a:rPr>
              <a:t>11 - 14 Сентября  2018 </a:t>
            </a:r>
          </a:p>
          <a:p>
            <a:r>
              <a:rPr lang="ru-RU" sz="1600" b="1" dirty="0">
                <a:solidFill>
                  <a:srgbClr val="262062"/>
                </a:solidFill>
                <a:latin typeface="Times New Roman" panose="02020603050405020304" pitchFamily="18" charset="0"/>
                <a:cs typeface="Times New Roman" panose="02020603050405020304" pitchFamily="18" charset="0"/>
              </a:rPr>
              <a:t>Екатеринбург,  Россия </a:t>
            </a:r>
          </a:p>
        </p:txBody>
      </p:sp>
      <p:sp>
        <p:nvSpPr>
          <p:cNvPr id="20" name="Прямоугольник 19"/>
          <p:cNvSpPr/>
          <p:nvPr/>
        </p:nvSpPr>
        <p:spPr>
          <a:xfrm>
            <a:off x="467544" y="6021289"/>
            <a:ext cx="8352928" cy="584775"/>
          </a:xfrm>
          <a:prstGeom prst="rect">
            <a:avLst/>
          </a:prstGeom>
        </p:spPr>
        <p:txBody>
          <a:bodyPr wrap="square">
            <a:spAutoFit/>
            <a:scene3d>
              <a:camera prst="orthographicFront"/>
              <a:lightRig rig="flat" dir="tl">
                <a:rot lat="0" lon="0" rev="6600000"/>
              </a:lightRig>
            </a:scene3d>
            <a:sp3d extrusionH="25400" contourW="8890">
              <a:bevelT w="38100" h="31750" prst="angle"/>
              <a:contourClr>
                <a:schemeClr val="accent2">
                  <a:shade val="75000"/>
                </a:schemeClr>
              </a:contourClr>
            </a:sp3d>
          </a:bodyPr>
          <a:lstStyle/>
          <a:p>
            <a:pPr algn="ctr"/>
            <a:r>
              <a:rPr lang="ru-RU" sz="1600" b="1">
                <a:ln w="11430"/>
                <a:solidFill>
                  <a:srgbClr val="C00000"/>
                </a:soli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ПРИГЛАШАЕМ ВАС ПРИНЯТЬ </a:t>
            </a:r>
            <a:r>
              <a:rPr lang="ru-RU" sz="1600" b="1" dirty="0">
                <a:ln w="11430"/>
                <a:solidFill>
                  <a:srgbClr val="C00000"/>
                </a:soli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УЧАСТИЕ В</a:t>
            </a:r>
            <a:r>
              <a:rPr lang="en-US" sz="1600" b="1" dirty="0">
                <a:ln w="11430"/>
                <a:solidFill>
                  <a:srgbClr val="C00000"/>
                </a:soli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 </a:t>
            </a:r>
            <a:r>
              <a:rPr lang="ru-RU" sz="1600" b="1" dirty="0">
                <a:ln w="11430"/>
                <a:solidFill>
                  <a:srgbClr val="C00000"/>
                </a:soli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КОНФЕРЕНЦИИ </a:t>
            </a:r>
          </a:p>
          <a:p>
            <a:pPr algn="ctr"/>
            <a:r>
              <a:rPr lang="en-US" sz="1600" b="1" dirty="0">
                <a:ln w="11430"/>
                <a:solidFill>
                  <a:srgbClr val="C00000"/>
                </a:soli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WE INVITE YOU TO ATTEND THE CONFERENCE</a:t>
            </a:r>
            <a:endParaRPr lang="ru-RU" sz="1600" b="1" dirty="0">
              <a:ln w="11430"/>
              <a:solidFill>
                <a:srgbClr val="C00000"/>
              </a:soli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endParaRPr>
          </a:p>
        </p:txBody>
      </p:sp>
      <p:sp>
        <p:nvSpPr>
          <p:cNvPr id="22" name="Прямоугольник 21"/>
          <p:cNvSpPr/>
          <p:nvPr/>
        </p:nvSpPr>
        <p:spPr>
          <a:xfrm>
            <a:off x="-3" y="5375030"/>
            <a:ext cx="4275979" cy="984885"/>
          </a:xfrm>
          <a:prstGeom prst="rect">
            <a:avLst/>
          </a:prstGeom>
        </p:spPr>
        <p:txBody>
          <a:bodyPr wrap="none">
            <a:spAutoFit/>
            <a:scene3d>
              <a:camera prst="orthographicFront"/>
              <a:lightRig rig="balanced" dir="t">
                <a:rot lat="0" lon="0" rev="2100000"/>
              </a:lightRig>
            </a:scene3d>
            <a:sp3d extrusionH="57150" prstMaterial="metal">
              <a:bevelT w="38100" h="25400"/>
              <a:contourClr>
                <a:schemeClr val="bg2"/>
              </a:contourClr>
            </a:sp3d>
          </a:bodyPr>
          <a:lstStyle/>
          <a:p>
            <a:r>
              <a:rPr lang="ru-RU" sz="1400" b="1" dirty="0">
                <a:solidFill>
                  <a:srgbClr val="002060"/>
                </a:solidFill>
              </a:rPr>
              <a:t>ОРГКОМИТЕТ </a:t>
            </a:r>
            <a:r>
              <a:rPr lang="en-US" sz="1400" b="1" dirty="0">
                <a:solidFill>
                  <a:srgbClr val="002060"/>
                </a:solidFill>
              </a:rPr>
              <a:t>/</a:t>
            </a:r>
            <a:r>
              <a:rPr lang="ru-RU" sz="1400" b="1" dirty="0">
                <a:solidFill>
                  <a:srgbClr val="002060"/>
                </a:solidFill>
              </a:rPr>
              <a:t> </a:t>
            </a:r>
            <a:r>
              <a:rPr lang="en-US" sz="1400" b="1" dirty="0">
                <a:solidFill>
                  <a:srgbClr val="002060"/>
                </a:solidFill>
              </a:rPr>
              <a:t>ORGANIZING</a:t>
            </a:r>
            <a:r>
              <a:rPr lang="ru-RU" sz="1400" b="1" dirty="0">
                <a:solidFill>
                  <a:srgbClr val="002060"/>
                </a:solidFill>
              </a:rPr>
              <a:t> </a:t>
            </a:r>
            <a:r>
              <a:rPr lang="en-US" sz="1400" b="1" dirty="0">
                <a:solidFill>
                  <a:srgbClr val="002060"/>
                </a:solidFill>
              </a:rPr>
              <a:t>COMMITTEE</a:t>
            </a:r>
            <a:endParaRPr lang="ru-RU" sz="1400" b="1" dirty="0">
              <a:solidFill>
                <a:srgbClr val="002060"/>
              </a:solidFill>
            </a:endParaRPr>
          </a:p>
          <a:p>
            <a:r>
              <a:rPr lang="ru-RU" sz="1400" b="1" dirty="0">
                <a:solidFill>
                  <a:srgbClr val="002060"/>
                </a:solidFill>
              </a:rPr>
              <a:t>УНИИМ </a:t>
            </a:r>
            <a:r>
              <a:rPr lang="en-US" sz="1400" b="1" dirty="0">
                <a:solidFill>
                  <a:srgbClr val="002060"/>
                </a:solidFill>
              </a:rPr>
              <a:t>/</a:t>
            </a:r>
            <a:r>
              <a:rPr lang="ru-RU" sz="1400" b="1" dirty="0">
                <a:solidFill>
                  <a:srgbClr val="002060"/>
                </a:solidFill>
              </a:rPr>
              <a:t> </a:t>
            </a:r>
            <a:r>
              <a:rPr lang="en-US" sz="1400" b="1" dirty="0">
                <a:solidFill>
                  <a:srgbClr val="002060"/>
                </a:solidFill>
              </a:rPr>
              <a:t>UNIIM:</a:t>
            </a:r>
            <a:r>
              <a:rPr lang="ru-RU" sz="1400" b="1" dirty="0">
                <a:solidFill>
                  <a:srgbClr val="002060"/>
                </a:solidFill>
              </a:rPr>
              <a:t>  </a:t>
            </a:r>
            <a:r>
              <a:rPr lang="en-US" sz="2000" b="1" dirty="0">
                <a:ln w="50800"/>
                <a:solidFill>
                  <a:srgbClr val="C00000"/>
                </a:solidFill>
                <a:latin typeface="Times New Roman" panose="02020603050405020304" pitchFamily="18" charset="0"/>
                <a:cs typeface="Times New Roman" panose="02020603050405020304" pitchFamily="18" charset="0"/>
              </a:rPr>
              <a:t>www.conference.gsso.ru</a:t>
            </a:r>
          </a:p>
          <a:p>
            <a:endParaRPr lang="en-US" sz="1200" b="1" dirty="0">
              <a:ln w="50800"/>
              <a:solidFill>
                <a:srgbClr val="262062"/>
              </a:solidFill>
              <a:latin typeface="Times New Roman" panose="02020603050405020304" pitchFamily="18" charset="0"/>
              <a:cs typeface="Times New Roman" panose="02020603050405020304" pitchFamily="18" charset="0"/>
            </a:endParaRPr>
          </a:p>
          <a:p>
            <a:endParaRPr lang="ru-RU" sz="1200" b="1" dirty="0">
              <a:ln w="50800"/>
              <a:solidFill>
                <a:srgbClr val="262062"/>
              </a:solidFill>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1784793" y="2375511"/>
            <a:ext cx="6534472" cy="1169551"/>
          </a:xfrm>
          <a:prstGeom prst="rect">
            <a:avLst/>
          </a:prstGeom>
        </p:spPr>
        <p:txBody>
          <a:bodyPr wrap="square">
            <a:spAutoFit/>
          </a:bodyPr>
          <a:lstStyle/>
          <a:p>
            <a:r>
              <a:rPr lang="ru-RU" sz="1400" b="1" dirty="0">
                <a:solidFill>
                  <a:srgbClr val="002060"/>
                </a:solidFill>
              </a:rPr>
              <a:t>Разработка, производство, применение, распространение  СО; Метрологическое обеспечение измерений в различных областях; Современные методы анализа веществ и материалов; Метрологическая </a:t>
            </a:r>
            <a:r>
              <a:rPr lang="ru-RU" sz="1400" b="1" dirty="0" err="1">
                <a:solidFill>
                  <a:srgbClr val="002060"/>
                </a:solidFill>
              </a:rPr>
              <a:t>прослеживаемость</a:t>
            </a:r>
            <a:r>
              <a:rPr lang="ru-RU" sz="1400" b="1" dirty="0">
                <a:solidFill>
                  <a:srgbClr val="002060"/>
                </a:solidFill>
              </a:rPr>
              <a:t> измерений, коммутативность; Межлабораторные сличительные испытания и др. </a:t>
            </a:r>
          </a:p>
        </p:txBody>
      </p:sp>
      <p:sp>
        <p:nvSpPr>
          <p:cNvPr id="25" name="Прямоугольник 24"/>
          <p:cNvSpPr/>
          <p:nvPr/>
        </p:nvSpPr>
        <p:spPr>
          <a:xfrm>
            <a:off x="360435" y="2498622"/>
            <a:ext cx="1445589" cy="461665"/>
          </a:xfrm>
          <a:prstGeom prst="rect">
            <a:avLst/>
          </a:prstGeom>
        </p:spPr>
        <p:txBody>
          <a:bodyPr wrap="none">
            <a:spAutoFit/>
            <a:scene3d>
              <a:camera prst="orthographicFront"/>
              <a:lightRig rig="balanced" dir="t">
                <a:rot lat="0" lon="0" rev="2100000"/>
              </a:lightRig>
            </a:scene3d>
            <a:sp3d extrusionH="57150" prstMaterial="metal">
              <a:bevelT w="38100" h="25400"/>
              <a:contourClr>
                <a:schemeClr val="bg2"/>
              </a:contourClr>
            </a:sp3d>
          </a:bodyPr>
          <a:lstStyle/>
          <a:p>
            <a:r>
              <a:rPr lang="ru-RU" sz="1200" b="1" dirty="0">
                <a:ln w="50800"/>
                <a:solidFill>
                  <a:srgbClr val="C00000"/>
                </a:solidFill>
                <a:latin typeface="Times New Roman" panose="02020603050405020304" pitchFamily="18" charset="0"/>
                <a:cs typeface="Times New Roman" panose="02020603050405020304" pitchFamily="18" charset="0"/>
              </a:rPr>
              <a:t>ТЕМАТИКА </a:t>
            </a:r>
          </a:p>
          <a:p>
            <a:pPr algn="r"/>
            <a:r>
              <a:rPr lang="ru-RU" sz="1200" b="1" dirty="0">
                <a:ln w="50800"/>
                <a:solidFill>
                  <a:srgbClr val="C00000"/>
                </a:solidFill>
                <a:latin typeface="Times New Roman" panose="02020603050405020304" pitchFamily="18" charset="0"/>
                <a:cs typeface="Times New Roman" panose="02020603050405020304" pitchFamily="18" charset="0"/>
              </a:rPr>
              <a:t>КОНФЕРЕНЦИИ</a:t>
            </a:r>
          </a:p>
        </p:txBody>
      </p:sp>
      <p:sp>
        <p:nvSpPr>
          <p:cNvPr id="26" name="Прямоугольник 25"/>
          <p:cNvSpPr/>
          <p:nvPr/>
        </p:nvSpPr>
        <p:spPr>
          <a:xfrm>
            <a:off x="235498" y="3620450"/>
            <a:ext cx="1298753" cy="461665"/>
          </a:xfrm>
          <a:prstGeom prst="rect">
            <a:avLst/>
          </a:prstGeom>
        </p:spPr>
        <p:txBody>
          <a:bodyPr wrap="none">
            <a:spAutoFit/>
            <a:scene3d>
              <a:camera prst="orthographicFront"/>
              <a:lightRig rig="balanced" dir="t">
                <a:rot lat="0" lon="0" rev="2100000"/>
              </a:lightRig>
            </a:scene3d>
            <a:sp3d extrusionH="57150" prstMaterial="metal">
              <a:bevelT w="38100" h="25400"/>
              <a:contourClr>
                <a:schemeClr val="bg2"/>
              </a:contourClr>
            </a:sp3d>
          </a:bodyPr>
          <a:lstStyle/>
          <a:p>
            <a:r>
              <a:rPr lang="en-US" sz="1200" b="1" dirty="0">
                <a:ln w="50800"/>
                <a:solidFill>
                  <a:srgbClr val="C00000"/>
                </a:solidFill>
                <a:latin typeface="Times New Roman" panose="02020603050405020304" pitchFamily="18" charset="0"/>
                <a:cs typeface="Times New Roman" panose="02020603050405020304" pitchFamily="18" charset="0"/>
              </a:rPr>
              <a:t>CONFERENCE </a:t>
            </a:r>
          </a:p>
          <a:p>
            <a:r>
              <a:rPr lang="en-US" sz="1200" b="1" dirty="0">
                <a:ln w="50800"/>
                <a:solidFill>
                  <a:srgbClr val="C00000"/>
                </a:solidFill>
                <a:latin typeface="Times New Roman" panose="02020603050405020304" pitchFamily="18" charset="0"/>
                <a:cs typeface="Times New Roman" panose="02020603050405020304" pitchFamily="18" charset="0"/>
              </a:rPr>
              <a:t>TOPICS</a:t>
            </a:r>
            <a:endParaRPr lang="ru-RU" sz="1200" b="1" dirty="0">
              <a:ln w="50800"/>
              <a:solidFill>
                <a:srgbClr val="C00000"/>
              </a:solidFill>
              <a:latin typeface="Times New Roman" panose="02020603050405020304" pitchFamily="18" charset="0"/>
              <a:cs typeface="Times New Roman" panose="02020603050405020304" pitchFamily="18" charset="0"/>
            </a:endParaRPr>
          </a:p>
        </p:txBody>
      </p:sp>
      <p:sp>
        <p:nvSpPr>
          <p:cNvPr id="27" name="Прямоугольник 26"/>
          <p:cNvSpPr/>
          <p:nvPr/>
        </p:nvSpPr>
        <p:spPr>
          <a:xfrm>
            <a:off x="235498" y="4028381"/>
            <a:ext cx="6534472" cy="1169551"/>
          </a:xfrm>
          <a:prstGeom prst="rect">
            <a:avLst/>
          </a:prstGeom>
        </p:spPr>
        <p:txBody>
          <a:bodyPr wrap="square">
            <a:spAutoFit/>
          </a:bodyPr>
          <a:lstStyle/>
          <a:p>
            <a:r>
              <a:rPr lang="en-US" sz="1400" b="1" dirty="0">
                <a:solidFill>
                  <a:srgbClr val="002060"/>
                </a:solidFill>
              </a:rPr>
              <a:t>Development, production, use and distribution of CRMs</a:t>
            </a:r>
            <a:r>
              <a:rPr lang="ru-RU" sz="1400" b="1" dirty="0">
                <a:solidFill>
                  <a:srgbClr val="002060"/>
                </a:solidFill>
              </a:rPr>
              <a:t>; </a:t>
            </a:r>
            <a:endParaRPr lang="en-GB" sz="1400" b="1" dirty="0">
              <a:solidFill>
                <a:srgbClr val="002060"/>
              </a:solidFill>
            </a:endParaRPr>
          </a:p>
          <a:p>
            <a:r>
              <a:rPr lang="en-US" sz="1400" b="1" dirty="0">
                <a:solidFill>
                  <a:srgbClr val="002060"/>
                </a:solidFill>
              </a:rPr>
              <a:t>Metrological assurance of measurements in various fields</a:t>
            </a:r>
            <a:r>
              <a:rPr lang="ru-RU" sz="1400" b="1" dirty="0">
                <a:solidFill>
                  <a:srgbClr val="002060"/>
                </a:solidFill>
              </a:rPr>
              <a:t>; </a:t>
            </a:r>
            <a:endParaRPr lang="en-GB" sz="1400" b="1" dirty="0">
              <a:solidFill>
                <a:srgbClr val="002060"/>
              </a:solidFill>
            </a:endParaRPr>
          </a:p>
          <a:p>
            <a:r>
              <a:rPr lang="en-US" sz="1400" b="1" dirty="0">
                <a:solidFill>
                  <a:srgbClr val="002060"/>
                </a:solidFill>
              </a:rPr>
              <a:t>Modern methods for analysis of substances and materials</a:t>
            </a:r>
            <a:r>
              <a:rPr lang="ru-RU" sz="1400" b="1" dirty="0">
                <a:solidFill>
                  <a:srgbClr val="002060"/>
                </a:solidFill>
              </a:rPr>
              <a:t>; </a:t>
            </a:r>
            <a:endParaRPr lang="en-GB" sz="1400" b="1" dirty="0">
              <a:solidFill>
                <a:srgbClr val="002060"/>
              </a:solidFill>
            </a:endParaRPr>
          </a:p>
          <a:p>
            <a:r>
              <a:rPr lang="en-US" sz="1400" b="1" dirty="0">
                <a:solidFill>
                  <a:srgbClr val="002060"/>
                </a:solidFill>
              </a:rPr>
              <a:t>Measurement traceability and commutability</a:t>
            </a:r>
            <a:r>
              <a:rPr lang="ru-RU" sz="1400" b="1" dirty="0">
                <a:solidFill>
                  <a:srgbClr val="002060"/>
                </a:solidFill>
              </a:rPr>
              <a:t>; </a:t>
            </a:r>
            <a:endParaRPr lang="en-GB" sz="1400" b="1" dirty="0">
              <a:solidFill>
                <a:srgbClr val="002060"/>
              </a:solidFill>
            </a:endParaRPr>
          </a:p>
          <a:p>
            <a:r>
              <a:rPr lang="en-US" sz="1400" b="1" dirty="0">
                <a:solidFill>
                  <a:srgbClr val="002060"/>
                </a:solidFill>
              </a:rPr>
              <a:t>Interlaboratory comparisons, </a:t>
            </a:r>
            <a:r>
              <a:rPr lang="en-US" sz="1400" b="1" dirty="0" err="1">
                <a:solidFill>
                  <a:srgbClr val="002060"/>
                </a:solidFill>
              </a:rPr>
              <a:t>etc</a:t>
            </a:r>
            <a:r>
              <a:rPr lang="ru-RU" sz="1400" b="1" dirty="0">
                <a:solidFill>
                  <a:srgbClr val="002060"/>
                </a:solidFill>
              </a:rPr>
              <a:t>. </a:t>
            </a:r>
          </a:p>
        </p:txBody>
      </p:sp>
    </p:spTree>
    <p:extLst>
      <p:ext uri="{BB962C8B-B14F-4D97-AF65-F5344CB8AC3E}">
        <p14:creationId xmlns:p14="http://schemas.microsoft.com/office/powerpoint/2010/main" val="10325750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620D6CE3-AECF-4569-8ACD-33472A92AED1}" type="slidenum">
              <a:rPr lang="ru-RU" smtClean="0"/>
              <a:pPr>
                <a:defRPr/>
              </a:pPr>
              <a:t>11</a:t>
            </a:fld>
            <a:endParaRPr lang="ru-RU"/>
          </a:p>
        </p:txBody>
      </p:sp>
      <p:sp>
        <p:nvSpPr>
          <p:cNvPr id="4" name="Прямоугольник 3"/>
          <p:cNvSpPr/>
          <p:nvPr/>
        </p:nvSpPr>
        <p:spPr>
          <a:xfrm>
            <a:off x="2286000" y="1556792"/>
            <a:ext cx="4572000" cy="3170099"/>
          </a:xfrm>
          <a:prstGeom prst="rect">
            <a:avLst/>
          </a:prstGeom>
        </p:spPr>
        <p:txBody>
          <a:bodyPr>
            <a:spAutoFit/>
          </a:bodyPr>
          <a:lstStyle/>
          <a:p>
            <a:pPr algn="ctr"/>
            <a:r>
              <a:rPr lang="ru-RU" sz="4000" b="1" dirty="0">
                <a:solidFill>
                  <a:srgbClr val="262062"/>
                </a:solidFill>
                <a:latin typeface="Arial Black" pitchFamily="34" charset="0"/>
                <a:cs typeface="+mn-cs"/>
              </a:rPr>
              <a:t>Спасибо за внимание!</a:t>
            </a:r>
            <a:endParaRPr lang="en-US" sz="4000" b="1" dirty="0">
              <a:solidFill>
                <a:srgbClr val="262062"/>
              </a:solidFill>
              <a:latin typeface="Arial Black" pitchFamily="34" charset="0"/>
              <a:cs typeface="+mn-cs"/>
            </a:endParaRPr>
          </a:p>
          <a:p>
            <a:pPr algn="ctr"/>
            <a:endParaRPr lang="en-US" sz="4000" b="1" dirty="0">
              <a:solidFill>
                <a:srgbClr val="262062"/>
              </a:solidFill>
              <a:latin typeface="Arial Black" pitchFamily="34" charset="0"/>
              <a:cs typeface="+mn-cs"/>
            </a:endParaRPr>
          </a:p>
          <a:p>
            <a:pPr algn="ctr"/>
            <a:r>
              <a:rPr lang="en-US" sz="4000" b="1" dirty="0">
                <a:solidFill>
                  <a:srgbClr val="262062"/>
                </a:solidFill>
                <a:latin typeface="Arial Black" pitchFamily="34" charset="0"/>
                <a:cs typeface="+mn-cs"/>
              </a:rPr>
              <a:t>Thank you for your attention!</a:t>
            </a:r>
            <a:endParaRPr lang="ru-RU" sz="4000" b="1" dirty="0">
              <a:solidFill>
                <a:srgbClr val="262062"/>
              </a:solidFill>
              <a:latin typeface="Arial Black" pitchFamily="34" charset="0"/>
              <a:cs typeface="+mn-cs"/>
            </a:endParaRPr>
          </a:p>
        </p:txBody>
      </p:sp>
    </p:spTree>
    <p:extLst>
      <p:ext uri="{BB962C8B-B14F-4D97-AF65-F5344CB8AC3E}">
        <p14:creationId xmlns:p14="http://schemas.microsoft.com/office/powerpoint/2010/main" val="38760045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5728" y="693977"/>
            <a:ext cx="8496944" cy="1296144"/>
          </a:xfrm>
        </p:spPr>
        <p:txBody>
          <a:bodyPr/>
          <a:lstStyle/>
          <a:p>
            <a:r>
              <a:rPr lang="ru-RU" sz="1600" b="1" u="sng" dirty="0">
                <a:solidFill>
                  <a:srgbClr val="003760"/>
                </a:solidFill>
                <a:latin typeface="Arial Black" panose="020B0A04020102020204" pitchFamily="34" charset="0"/>
                <a:ea typeface="+mn-ea"/>
                <a:cs typeface="+mn-cs"/>
              </a:rPr>
              <a:t>п. 11.1 повестки дня</a:t>
            </a:r>
            <a:r>
              <a:rPr lang="ru-RU" sz="1600" b="1" dirty="0">
                <a:solidFill>
                  <a:srgbClr val="003760"/>
                </a:solidFill>
                <a:latin typeface="Arial Black" panose="020B0A04020102020204" pitchFamily="34" charset="0"/>
                <a:ea typeface="+mn-ea"/>
                <a:cs typeface="+mn-cs"/>
              </a:rPr>
              <a:t> Представление для признания СО, разработанных в рамках КООМЕТ, в качестве СО КООМЕТ </a:t>
            </a:r>
            <a:br>
              <a:rPr lang="ru-RU" sz="1600" b="1" dirty="0">
                <a:solidFill>
                  <a:srgbClr val="003760"/>
                </a:solidFill>
                <a:latin typeface="Arial Black" panose="020B0A04020102020204" pitchFamily="34" charset="0"/>
                <a:ea typeface="+mn-ea"/>
                <a:cs typeface="+mn-cs"/>
              </a:rPr>
            </a:br>
            <a:r>
              <a:rPr lang="ru-RU" sz="1600" b="1" dirty="0">
                <a:solidFill>
                  <a:srgbClr val="C00000"/>
                </a:solidFill>
                <a:latin typeface="Arial Black" panose="020B0A04020102020204" pitchFamily="34" charset="0"/>
                <a:ea typeface="+mn-ea"/>
                <a:cs typeface="+mn-cs"/>
              </a:rPr>
              <a:t>Перечень стандартных образцов, согласованных для признания </a:t>
            </a:r>
            <a:br>
              <a:rPr lang="ru-RU" sz="1600" b="1" dirty="0">
                <a:solidFill>
                  <a:srgbClr val="C00000"/>
                </a:solidFill>
                <a:latin typeface="Arial Black" panose="020B0A04020102020204" pitchFamily="34" charset="0"/>
                <a:ea typeface="+mn-ea"/>
                <a:cs typeface="+mn-cs"/>
              </a:rPr>
            </a:br>
            <a:r>
              <a:rPr lang="ru-RU" sz="1600" b="1" dirty="0">
                <a:solidFill>
                  <a:srgbClr val="C00000"/>
                </a:solidFill>
                <a:latin typeface="Arial Black" panose="020B0A04020102020204" pitchFamily="34" charset="0"/>
                <a:ea typeface="+mn-ea"/>
                <a:cs typeface="+mn-cs"/>
              </a:rPr>
              <a:t>в качестве СО КООМЕТ</a:t>
            </a:r>
          </a:p>
        </p:txBody>
      </p:sp>
      <p:graphicFrame>
        <p:nvGraphicFramePr>
          <p:cNvPr id="4" name="Объект 1">
            <a:extLst>
              <a:ext uri="{FF2B5EF4-FFF2-40B4-BE49-F238E27FC236}">
                <a16:creationId xmlns:a16="http://schemas.microsoft.com/office/drawing/2014/main" xmlns="" id="{ECA719C9-287F-492E-AD31-6AA7B071463E}"/>
              </a:ext>
            </a:extLst>
          </p:cNvPr>
          <p:cNvGraphicFramePr>
            <a:graphicFrameLocks noGrp="1"/>
          </p:cNvGraphicFramePr>
          <p:nvPr>
            <p:ph sz="half" idx="2"/>
            <p:extLst>
              <p:ext uri="{D42A27DB-BD31-4B8C-83A1-F6EECF244321}">
                <p14:modId xmlns:p14="http://schemas.microsoft.com/office/powerpoint/2010/main" val="613928954"/>
              </p:ext>
            </p:extLst>
          </p:nvPr>
        </p:nvGraphicFramePr>
        <p:xfrm>
          <a:off x="169748" y="1837332"/>
          <a:ext cx="8768903" cy="4832028"/>
        </p:xfrm>
        <a:graphic>
          <a:graphicData uri="http://schemas.openxmlformats.org/drawingml/2006/table">
            <a:tbl>
              <a:tblPr firstRow="1" bandRow="1">
                <a:tableStyleId>{5C22544A-7EE6-4342-B048-85BDC9FD1C3A}</a:tableStyleId>
              </a:tblPr>
              <a:tblGrid>
                <a:gridCol w="504056">
                  <a:extLst>
                    <a:ext uri="{9D8B030D-6E8A-4147-A177-3AD203B41FA5}">
                      <a16:colId xmlns:a16="http://schemas.microsoft.com/office/drawing/2014/main" xmlns="" val="1970163052"/>
                    </a:ext>
                  </a:extLst>
                </a:gridCol>
                <a:gridCol w="1944216">
                  <a:extLst>
                    <a:ext uri="{9D8B030D-6E8A-4147-A177-3AD203B41FA5}">
                      <a16:colId xmlns:a16="http://schemas.microsoft.com/office/drawing/2014/main" xmlns="" val="2770508299"/>
                    </a:ext>
                  </a:extLst>
                </a:gridCol>
                <a:gridCol w="1716548">
                  <a:extLst>
                    <a:ext uri="{9D8B030D-6E8A-4147-A177-3AD203B41FA5}">
                      <a16:colId xmlns:a16="http://schemas.microsoft.com/office/drawing/2014/main" xmlns="" val="1580936747"/>
                    </a:ext>
                  </a:extLst>
                </a:gridCol>
                <a:gridCol w="1681115">
                  <a:extLst>
                    <a:ext uri="{9D8B030D-6E8A-4147-A177-3AD203B41FA5}">
                      <a16:colId xmlns:a16="http://schemas.microsoft.com/office/drawing/2014/main" xmlns="" val="2079222172"/>
                    </a:ext>
                  </a:extLst>
                </a:gridCol>
                <a:gridCol w="1461484">
                  <a:extLst>
                    <a:ext uri="{9D8B030D-6E8A-4147-A177-3AD203B41FA5}">
                      <a16:colId xmlns:a16="http://schemas.microsoft.com/office/drawing/2014/main" xmlns="" val="4214764830"/>
                    </a:ext>
                  </a:extLst>
                </a:gridCol>
                <a:gridCol w="1461484">
                  <a:extLst>
                    <a:ext uri="{9D8B030D-6E8A-4147-A177-3AD203B41FA5}">
                      <a16:colId xmlns:a16="http://schemas.microsoft.com/office/drawing/2014/main" xmlns="" val="3190268088"/>
                    </a:ext>
                  </a:extLst>
                </a:gridCol>
              </a:tblGrid>
              <a:tr h="1656476">
                <a:tc>
                  <a:txBody>
                    <a:bodyPr/>
                    <a:lstStyle/>
                    <a:p>
                      <a:pPr algn="ctr">
                        <a:spcAft>
                          <a:spcPts val="0"/>
                        </a:spcAft>
                        <a:tabLst>
                          <a:tab pos="919480" algn="l"/>
                        </a:tabLst>
                      </a:pPr>
                      <a:r>
                        <a:rPr lang="ru-RU" sz="1400" dirty="0">
                          <a:effectLst/>
                        </a:rPr>
                        <a:t>№</a:t>
                      </a:r>
                      <a:endParaRPr lang="ru-RU" sz="1800" dirty="0">
                        <a:effectLst/>
                        <a:latin typeface="Times New Roman" panose="02020603050405020304" pitchFamily="18" charset="0"/>
                        <a:ea typeface="Times New Roman" panose="02020603050405020304" pitchFamily="18" charset="0"/>
                      </a:endParaRPr>
                    </a:p>
                  </a:txBody>
                  <a:tcPr marL="60436" marR="60436" marT="0" marB="0" anchor="ctr"/>
                </a:tc>
                <a:tc>
                  <a:txBody>
                    <a:bodyPr/>
                    <a:lstStyle/>
                    <a:p>
                      <a:pPr algn="ctr">
                        <a:spcAft>
                          <a:spcPts val="0"/>
                        </a:spcAft>
                        <a:tabLst>
                          <a:tab pos="919480" algn="l"/>
                        </a:tabLst>
                      </a:pPr>
                      <a:r>
                        <a:rPr lang="ru-RU" sz="1400" dirty="0">
                          <a:effectLst/>
                        </a:rPr>
                        <a:t>Наименование СО</a:t>
                      </a:r>
                      <a:endParaRPr lang="ru-RU" sz="1800" dirty="0">
                        <a:effectLst/>
                        <a:latin typeface="Times New Roman" panose="02020603050405020304" pitchFamily="18" charset="0"/>
                        <a:ea typeface="Times New Roman" panose="02020603050405020304" pitchFamily="18" charset="0"/>
                      </a:endParaRPr>
                    </a:p>
                  </a:txBody>
                  <a:tcPr marL="60436" marR="60436" marT="0" marB="0" anchor="ctr"/>
                </a:tc>
                <a:tc>
                  <a:txBody>
                    <a:bodyPr/>
                    <a:lstStyle/>
                    <a:p>
                      <a:pPr algn="ctr">
                        <a:spcAft>
                          <a:spcPts val="0"/>
                        </a:spcAft>
                        <a:tabLst>
                          <a:tab pos="919480" algn="l"/>
                        </a:tabLst>
                      </a:pPr>
                      <a:r>
                        <a:rPr lang="ru-RU" sz="1400" dirty="0">
                          <a:effectLst/>
                        </a:rPr>
                        <a:t>Название ТК,</a:t>
                      </a:r>
                      <a:endParaRPr lang="ru-RU" sz="1800" dirty="0">
                        <a:effectLst/>
                      </a:endParaRPr>
                    </a:p>
                    <a:p>
                      <a:pPr algn="ctr">
                        <a:spcAft>
                          <a:spcPts val="0"/>
                        </a:spcAft>
                        <a:tabLst>
                          <a:tab pos="919480" algn="l"/>
                        </a:tabLst>
                      </a:pPr>
                      <a:r>
                        <a:rPr lang="ru-RU" sz="1400" dirty="0">
                          <a:effectLst/>
                        </a:rPr>
                        <a:t>рекомендовавшего СО для признания</a:t>
                      </a:r>
                      <a:endParaRPr lang="ru-RU" sz="1800" dirty="0">
                        <a:effectLst/>
                      </a:endParaRPr>
                    </a:p>
                    <a:p>
                      <a:pPr algn="ctr">
                        <a:spcAft>
                          <a:spcPts val="0"/>
                        </a:spcAft>
                        <a:tabLst>
                          <a:tab pos="919480" algn="l"/>
                        </a:tabLst>
                      </a:pPr>
                      <a:r>
                        <a:rPr lang="ru-RU" sz="1050" dirty="0">
                          <a:effectLst/>
                        </a:rPr>
                        <a:t> </a:t>
                      </a:r>
                      <a:endParaRPr lang="ru-RU" sz="1800" dirty="0">
                        <a:effectLst/>
                      </a:endParaRPr>
                    </a:p>
                    <a:p>
                      <a:pPr algn="ctr">
                        <a:spcAft>
                          <a:spcPts val="0"/>
                        </a:spcAft>
                        <a:tabLst>
                          <a:tab pos="919480" algn="l"/>
                        </a:tabLst>
                      </a:pPr>
                      <a:r>
                        <a:rPr lang="ru-RU" sz="1400" dirty="0">
                          <a:effectLst/>
                        </a:rPr>
                        <a:t>№ протокола и</a:t>
                      </a:r>
                      <a:endParaRPr lang="ru-RU" sz="1800" dirty="0">
                        <a:effectLst/>
                      </a:endParaRPr>
                    </a:p>
                    <a:p>
                      <a:pPr algn="ctr">
                        <a:spcAft>
                          <a:spcPts val="0"/>
                        </a:spcAft>
                        <a:tabLst>
                          <a:tab pos="919480" algn="l"/>
                        </a:tabLst>
                      </a:pPr>
                      <a:r>
                        <a:rPr lang="ru-RU" sz="1400" dirty="0">
                          <a:effectLst/>
                        </a:rPr>
                        <a:t>дата заседания</a:t>
                      </a:r>
                      <a:endParaRPr lang="ru-RU" sz="1800" dirty="0">
                        <a:effectLst/>
                        <a:latin typeface="Times New Roman" panose="02020603050405020304" pitchFamily="18" charset="0"/>
                        <a:ea typeface="Times New Roman" panose="02020603050405020304" pitchFamily="18" charset="0"/>
                      </a:endParaRPr>
                    </a:p>
                  </a:txBody>
                  <a:tcPr marL="60436" marR="60436" marT="0" marB="0" anchor="ctr"/>
                </a:tc>
                <a:tc>
                  <a:txBody>
                    <a:bodyPr/>
                    <a:lstStyle/>
                    <a:p>
                      <a:pPr algn="ctr">
                        <a:spcAft>
                          <a:spcPts val="0"/>
                        </a:spcAft>
                        <a:tabLst>
                          <a:tab pos="919480" algn="l"/>
                        </a:tabLst>
                      </a:pPr>
                      <a:r>
                        <a:rPr lang="ru-RU" sz="1400" dirty="0">
                          <a:effectLst/>
                        </a:rPr>
                        <a:t>Страна,</a:t>
                      </a:r>
                      <a:endParaRPr lang="ru-RU" sz="1800" dirty="0">
                        <a:effectLst/>
                      </a:endParaRPr>
                    </a:p>
                    <a:p>
                      <a:pPr algn="ctr">
                        <a:spcAft>
                          <a:spcPts val="0"/>
                        </a:spcAft>
                        <a:tabLst>
                          <a:tab pos="919480" algn="l"/>
                        </a:tabLst>
                      </a:pPr>
                      <a:r>
                        <a:rPr lang="ru-RU" sz="1400" dirty="0">
                          <a:effectLst/>
                        </a:rPr>
                        <a:t>организация - координатор темы</a:t>
                      </a:r>
                      <a:endParaRPr lang="ru-RU" sz="1800" dirty="0">
                        <a:effectLst/>
                      </a:endParaRPr>
                    </a:p>
                    <a:p>
                      <a:pPr algn="ctr">
                        <a:spcAft>
                          <a:spcPts val="0"/>
                        </a:spcAft>
                        <a:tabLst>
                          <a:tab pos="919480" algn="l"/>
                        </a:tabLst>
                      </a:pPr>
                      <a:r>
                        <a:rPr lang="ru-RU" sz="1050" dirty="0">
                          <a:effectLst/>
                        </a:rPr>
                        <a:t> </a:t>
                      </a:r>
                      <a:endParaRPr lang="ru-RU" sz="1800" dirty="0">
                        <a:effectLst/>
                      </a:endParaRPr>
                    </a:p>
                    <a:p>
                      <a:pPr algn="ctr">
                        <a:spcAft>
                          <a:spcPts val="0"/>
                        </a:spcAft>
                        <a:tabLst>
                          <a:tab pos="919480" algn="l"/>
                        </a:tabLst>
                      </a:pPr>
                      <a:r>
                        <a:rPr lang="ru-RU" sz="1400" dirty="0">
                          <a:effectLst/>
                        </a:rPr>
                        <a:t>Регистрационный номер СО</a:t>
                      </a:r>
                      <a:endParaRPr lang="ru-RU" sz="1800" dirty="0">
                        <a:effectLst/>
                      </a:endParaRPr>
                    </a:p>
                    <a:p>
                      <a:pPr algn="ctr">
                        <a:spcAft>
                          <a:spcPts val="0"/>
                        </a:spcAft>
                        <a:tabLst>
                          <a:tab pos="919480" algn="l"/>
                        </a:tabLst>
                      </a:pPr>
                      <a:r>
                        <a:rPr lang="ru-RU" sz="1400" dirty="0">
                          <a:effectLst/>
                        </a:rPr>
                        <a:t>по национальному Реестру</a:t>
                      </a:r>
                      <a:endParaRPr lang="ru-RU" sz="1800" dirty="0">
                        <a:effectLst/>
                        <a:latin typeface="Times New Roman" panose="02020603050405020304" pitchFamily="18" charset="0"/>
                        <a:ea typeface="Times New Roman" panose="02020603050405020304" pitchFamily="18" charset="0"/>
                      </a:endParaRPr>
                    </a:p>
                  </a:txBody>
                  <a:tcPr marL="60436" marR="60436" marT="0" marB="0" anchor="ctr"/>
                </a:tc>
                <a:tc>
                  <a:txBody>
                    <a:bodyPr/>
                    <a:lstStyle/>
                    <a:p>
                      <a:pPr algn="ctr">
                        <a:spcAft>
                          <a:spcPts val="0"/>
                        </a:spcAft>
                        <a:tabLst>
                          <a:tab pos="919480" algn="l"/>
                        </a:tabLst>
                      </a:pPr>
                      <a:r>
                        <a:rPr lang="ru-RU" sz="1400" dirty="0">
                          <a:effectLst/>
                        </a:rPr>
                        <a:t>Страны,</a:t>
                      </a:r>
                      <a:endParaRPr lang="ru-RU" sz="1800" dirty="0">
                        <a:effectLst/>
                      </a:endParaRPr>
                    </a:p>
                    <a:p>
                      <a:pPr algn="ctr">
                        <a:spcAft>
                          <a:spcPts val="0"/>
                        </a:spcAft>
                        <a:tabLst>
                          <a:tab pos="919480" algn="l"/>
                        </a:tabLst>
                      </a:pPr>
                      <a:r>
                        <a:rPr lang="ru-RU" sz="1400" dirty="0">
                          <a:effectLst/>
                        </a:rPr>
                        <a:t>Присоединив</a:t>
                      </a:r>
                      <a:r>
                        <a:rPr lang="en-US" sz="1400">
                          <a:effectLst/>
                        </a:rPr>
                        <a:t>-</a:t>
                      </a:r>
                      <a:r>
                        <a:rPr lang="ru-RU" sz="1400">
                          <a:effectLst/>
                        </a:rPr>
                        <a:t>шиеся</a:t>
                      </a:r>
                      <a:endParaRPr lang="ru-RU" sz="1800" dirty="0">
                        <a:effectLst/>
                      </a:endParaRPr>
                    </a:p>
                    <a:p>
                      <a:pPr algn="ctr">
                        <a:spcAft>
                          <a:spcPts val="0"/>
                        </a:spcAft>
                        <a:tabLst>
                          <a:tab pos="919480" algn="l"/>
                        </a:tabLst>
                      </a:pPr>
                      <a:r>
                        <a:rPr lang="ru-RU" sz="1400" dirty="0">
                          <a:effectLst/>
                        </a:rPr>
                        <a:t>к признанию СО</a:t>
                      </a:r>
                      <a:endParaRPr lang="ru-RU" sz="1800" dirty="0">
                        <a:effectLst/>
                        <a:latin typeface="Times New Roman" panose="02020603050405020304" pitchFamily="18" charset="0"/>
                        <a:ea typeface="Times New Roman" panose="02020603050405020304" pitchFamily="18" charset="0"/>
                      </a:endParaRPr>
                    </a:p>
                  </a:txBody>
                  <a:tcPr marL="60436" marR="60436" marT="0" marB="0" anchor="ctr"/>
                </a:tc>
                <a:tc>
                  <a:txBody>
                    <a:bodyPr/>
                    <a:lstStyle/>
                    <a:p>
                      <a:pPr algn="ctr">
                        <a:spcAft>
                          <a:spcPts val="0"/>
                        </a:spcAft>
                        <a:tabLst>
                          <a:tab pos="919480" algn="l"/>
                        </a:tabLst>
                      </a:pPr>
                      <a:r>
                        <a:rPr lang="ru-RU" sz="1400" dirty="0">
                          <a:effectLst/>
                        </a:rPr>
                        <a:t>Номер темы,</a:t>
                      </a:r>
                      <a:endParaRPr lang="ru-RU" sz="1800" dirty="0">
                        <a:effectLst/>
                      </a:endParaRPr>
                    </a:p>
                    <a:p>
                      <a:pPr algn="ctr">
                        <a:spcAft>
                          <a:spcPts val="0"/>
                        </a:spcAft>
                        <a:tabLst>
                          <a:tab pos="919480" algn="l"/>
                        </a:tabLst>
                      </a:pPr>
                      <a:r>
                        <a:rPr lang="ru-RU" sz="1400" dirty="0">
                          <a:effectLst/>
                        </a:rPr>
                        <a:t>в рамках которой СО разработан</a:t>
                      </a:r>
                      <a:endParaRPr lang="ru-RU" sz="1800" dirty="0">
                        <a:effectLst/>
                        <a:latin typeface="Times New Roman" panose="02020603050405020304" pitchFamily="18" charset="0"/>
                        <a:ea typeface="Times New Roman" panose="02020603050405020304" pitchFamily="18" charset="0"/>
                      </a:endParaRPr>
                    </a:p>
                  </a:txBody>
                  <a:tcPr marL="60436" marR="60436" marT="0" marB="0" anchor="ctr"/>
                </a:tc>
                <a:extLst>
                  <a:ext uri="{0D108BD9-81ED-4DB2-BD59-A6C34878D82A}">
                    <a16:rowId xmlns:a16="http://schemas.microsoft.com/office/drawing/2014/main" xmlns="" val="1348650651"/>
                  </a:ext>
                </a:extLst>
              </a:tr>
              <a:tr h="1709913">
                <a:tc>
                  <a:txBody>
                    <a:bodyPr/>
                    <a:lstStyle/>
                    <a:p>
                      <a:pPr marL="0" lvl="0" indent="0" algn="ctr">
                        <a:spcAft>
                          <a:spcPts val="0"/>
                        </a:spcAft>
                        <a:buFont typeface="+mj-lt"/>
                        <a:buNone/>
                        <a:tabLst>
                          <a:tab pos="449580" algn="l"/>
                        </a:tabLst>
                      </a:pPr>
                      <a:r>
                        <a:rPr lang="en-US" sz="1600" b="1" dirty="0">
                          <a:effectLst/>
                        </a:rPr>
                        <a:t>1. </a:t>
                      </a:r>
                      <a:endParaRPr lang="ru-RU" sz="1400" b="1" dirty="0">
                        <a:effectLst/>
                        <a:latin typeface="Times New Roman" panose="02020603050405020304" pitchFamily="18" charset="0"/>
                        <a:ea typeface="Times New Roman" panose="02020603050405020304" pitchFamily="18" charset="0"/>
                      </a:endParaRPr>
                    </a:p>
                  </a:txBody>
                  <a:tcPr marL="60436" marR="60436" marT="0" marB="0"/>
                </a:tc>
                <a:tc>
                  <a:txBody>
                    <a:bodyPr/>
                    <a:lstStyle/>
                    <a:p>
                      <a:pPr>
                        <a:spcAft>
                          <a:spcPts val="0"/>
                        </a:spcAft>
                      </a:pPr>
                      <a:r>
                        <a:rPr lang="ru-RU" sz="1600" b="1" dirty="0">
                          <a:effectLst/>
                        </a:rPr>
                        <a:t>СО массовой доли металлов в шлаке медеплавильного производства </a:t>
                      </a:r>
                      <a:endParaRPr lang="ru-RU" sz="1400" b="1" dirty="0">
                        <a:effectLst/>
                      </a:endParaRPr>
                    </a:p>
                    <a:p>
                      <a:pPr>
                        <a:spcAft>
                          <a:spcPts val="0"/>
                        </a:spcAft>
                      </a:pPr>
                      <a:r>
                        <a:rPr lang="ru-RU" sz="1600" b="1" dirty="0">
                          <a:effectLst/>
                        </a:rPr>
                        <a:t>(ШМ СО УНИИМ)</a:t>
                      </a:r>
                      <a:endParaRPr lang="ru-RU" sz="1400" b="1" dirty="0">
                        <a:effectLst/>
                        <a:latin typeface="Times New Roman" panose="02020603050405020304" pitchFamily="18" charset="0"/>
                        <a:ea typeface="Times New Roman" panose="02020603050405020304" pitchFamily="18" charset="0"/>
                      </a:endParaRPr>
                    </a:p>
                  </a:txBody>
                  <a:tcPr marL="60436" marR="60436" marT="0" marB="0"/>
                </a:tc>
                <a:tc>
                  <a:txBody>
                    <a:bodyPr/>
                    <a:lstStyle/>
                    <a:p>
                      <a:pPr algn="ctr">
                        <a:spcAft>
                          <a:spcPts val="0"/>
                        </a:spcAft>
                        <a:tabLst>
                          <a:tab pos="919480" algn="l"/>
                        </a:tabLst>
                      </a:pPr>
                      <a:r>
                        <a:rPr lang="ru-RU" sz="1600" b="1" dirty="0">
                          <a:effectLst/>
                        </a:rPr>
                        <a:t>ТК 1.12</a:t>
                      </a:r>
                      <a:endParaRPr lang="ru-RU" sz="1400" b="1" dirty="0">
                        <a:effectLst/>
                      </a:endParaRPr>
                    </a:p>
                    <a:p>
                      <a:pPr algn="ctr" eaLnBrk="0" hangingPunct="0">
                        <a:spcAft>
                          <a:spcPts val="0"/>
                        </a:spcAft>
                        <a:tabLst>
                          <a:tab pos="919480" algn="l"/>
                        </a:tabLst>
                      </a:pPr>
                      <a:r>
                        <a:rPr lang="ru-RU" sz="1600" b="1" dirty="0">
                          <a:effectLst/>
                        </a:rPr>
                        <a:t>«Стандартные образцы»,</a:t>
                      </a:r>
                      <a:endParaRPr lang="ru-RU" sz="1400" b="1" dirty="0">
                        <a:effectLst/>
                      </a:endParaRPr>
                    </a:p>
                    <a:p>
                      <a:pPr algn="ctr" eaLnBrk="0" hangingPunct="0">
                        <a:spcAft>
                          <a:spcPts val="0"/>
                        </a:spcAft>
                        <a:tabLst>
                          <a:tab pos="919480" algn="l"/>
                        </a:tabLst>
                      </a:pPr>
                      <a:r>
                        <a:rPr lang="ru-RU" sz="1600" b="1" dirty="0" smtClean="0">
                          <a:effectLst/>
                        </a:rPr>
                        <a:t>Протокол</a:t>
                      </a:r>
                      <a:endParaRPr lang="ru-RU" sz="1400" b="1" dirty="0">
                        <a:effectLst/>
                      </a:endParaRPr>
                    </a:p>
                    <a:p>
                      <a:pPr algn="ctr" eaLnBrk="0" hangingPunct="0">
                        <a:spcAft>
                          <a:spcPts val="0"/>
                        </a:spcAft>
                        <a:tabLst>
                          <a:tab pos="919480" algn="l"/>
                        </a:tabLst>
                      </a:pPr>
                      <a:r>
                        <a:rPr lang="ru-RU" sz="1600" b="1" dirty="0">
                          <a:effectLst/>
                        </a:rPr>
                        <a:t>№ 22-2017</a:t>
                      </a:r>
                      <a:endParaRPr lang="ru-RU" sz="1400" b="1" dirty="0">
                        <a:effectLst/>
                      </a:endParaRPr>
                    </a:p>
                    <a:p>
                      <a:pPr algn="ctr" eaLnBrk="0" hangingPunct="0">
                        <a:spcAft>
                          <a:spcPts val="0"/>
                        </a:spcAft>
                        <a:tabLst>
                          <a:tab pos="919480" algn="l"/>
                        </a:tabLst>
                      </a:pPr>
                      <a:r>
                        <a:rPr lang="ru-RU" sz="1600" b="1" dirty="0">
                          <a:effectLst/>
                        </a:rPr>
                        <a:t>от 13.09.2017</a:t>
                      </a:r>
                      <a:endParaRPr lang="ru-RU" sz="1400" b="1" dirty="0">
                        <a:effectLst/>
                        <a:latin typeface="Times New Roman" panose="02020603050405020304" pitchFamily="18" charset="0"/>
                        <a:ea typeface="Times New Roman" panose="02020603050405020304" pitchFamily="18" charset="0"/>
                      </a:endParaRPr>
                    </a:p>
                  </a:txBody>
                  <a:tcPr marL="60436" marR="60436" marT="0" marB="0"/>
                </a:tc>
                <a:tc>
                  <a:txBody>
                    <a:bodyPr/>
                    <a:lstStyle/>
                    <a:p>
                      <a:pPr algn="ctr">
                        <a:spcAft>
                          <a:spcPts val="0"/>
                        </a:spcAft>
                      </a:pPr>
                      <a:r>
                        <a:rPr lang="ru-RU" sz="1600" b="1" dirty="0">
                          <a:effectLst/>
                        </a:rPr>
                        <a:t>Россия</a:t>
                      </a:r>
                      <a:endParaRPr lang="ru-RU" sz="1400" b="1" dirty="0">
                        <a:effectLst/>
                      </a:endParaRPr>
                    </a:p>
                    <a:p>
                      <a:pPr algn="ctr" eaLnBrk="0" hangingPunct="0">
                        <a:spcAft>
                          <a:spcPts val="0"/>
                        </a:spcAft>
                      </a:pPr>
                      <a:r>
                        <a:rPr lang="ru-RU" sz="1600" b="1" dirty="0">
                          <a:effectLst/>
                        </a:rPr>
                        <a:t>ФГУП «УНИИМ»,</a:t>
                      </a:r>
                      <a:endParaRPr lang="ru-RU" sz="1400" b="1" dirty="0">
                        <a:effectLst/>
                      </a:endParaRPr>
                    </a:p>
                    <a:p>
                      <a:pPr algn="ctr" eaLnBrk="0" hangingPunct="0">
                        <a:spcAft>
                          <a:spcPts val="0"/>
                        </a:spcAft>
                      </a:pPr>
                      <a:r>
                        <a:rPr lang="ru-RU" sz="1600" b="1" dirty="0">
                          <a:effectLst/>
                        </a:rPr>
                        <a:t>г. Екатеринбург</a:t>
                      </a:r>
                      <a:endParaRPr lang="ru-RU" sz="1400" b="1" dirty="0">
                        <a:effectLst/>
                      </a:endParaRPr>
                    </a:p>
                    <a:p>
                      <a:pPr algn="ctr" eaLnBrk="0" hangingPunct="0">
                        <a:spcAft>
                          <a:spcPts val="0"/>
                        </a:spcAft>
                      </a:pPr>
                      <a:r>
                        <a:rPr lang="ru-RU" sz="1600" b="1" dirty="0">
                          <a:effectLst/>
                        </a:rPr>
                        <a:t> </a:t>
                      </a:r>
                      <a:endParaRPr lang="ru-RU" sz="1400" b="1" dirty="0">
                        <a:effectLst/>
                      </a:endParaRPr>
                    </a:p>
                    <a:p>
                      <a:pPr algn="ctr" eaLnBrk="0" hangingPunct="0">
                        <a:spcAft>
                          <a:spcPts val="0"/>
                        </a:spcAft>
                      </a:pPr>
                      <a:r>
                        <a:rPr lang="ru-RU" sz="1600" b="1" dirty="0">
                          <a:effectLst/>
                        </a:rPr>
                        <a:t>ГСО 10276-2013</a:t>
                      </a:r>
                      <a:endParaRPr lang="ru-RU" sz="1400" b="1" dirty="0">
                        <a:effectLst/>
                        <a:latin typeface="Times New Roman" panose="02020603050405020304" pitchFamily="18" charset="0"/>
                        <a:ea typeface="Times New Roman" panose="02020603050405020304" pitchFamily="18" charset="0"/>
                      </a:endParaRPr>
                    </a:p>
                  </a:txBody>
                  <a:tcPr marL="60436" marR="60436" marT="0" marB="0"/>
                </a:tc>
                <a:tc>
                  <a:txBody>
                    <a:bodyPr/>
                    <a:lstStyle/>
                    <a:p>
                      <a:pPr marL="274320">
                        <a:spcAft>
                          <a:spcPts val="0"/>
                        </a:spcAft>
                        <a:tabLst>
                          <a:tab pos="919480" algn="l"/>
                        </a:tabLst>
                      </a:pPr>
                      <a:r>
                        <a:rPr lang="ru-RU" sz="1600" b="1" dirty="0">
                          <a:effectLst/>
                        </a:rPr>
                        <a:t>Беларусь</a:t>
                      </a:r>
                      <a:endParaRPr lang="ru-RU" sz="1400" b="1" dirty="0">
                        <a:effectLst/>
                      </a:endParaRPr>
                    </a:p>
                    <a:p>
                      <a:pPr marL="274320">
                        <a:spcAft>
                          <a:spcPts val="0"/>
                        </a:spcAft>
                        <a:tabLst>
                          <a:tab pos="919480" algn="l"/>
                        </a:tabLst>
                      </a:pPr>
                      <a:r>
                        <a:rPr lang="ru-RU" sz="1600" b="1" dirty="0">
                          <a:effectLst/>
                        </a:rPr>
                        <a:t>Болгария</a:t>
                      </a:r>
                      <a:endParaRPr lang="ru-RU" sz="1400" b="1" dirty="0">
                        <a:effectLst/>
                      </a:endParaRPr>
                    </a:p>
                    <a:p>
                      <a:pPr marL="274320">
                        <a:spcAft>
                          <a:spcPts val="0"/>
                        </a:spcAft>
                        <a:tabLst>
                          <a:tab pos="919480" algn="l"/>
                        </a:tabLst>
                      </a:pPr>
                      <a:r>
                        <a:rPr lang="ru-RU" sz="1600" b="1" dirty="0">
                          <a:effectLst/>
                        </a:rPr>
                        <a:t>Казахстан</a:t>
                      </a:r>
                      <a:endParaRPr lang="ru-RU" sz="1400" b="1" dirty="0">
                        <a:effectLst/>
                      </a:endParaRPr>
                    </a:p>
                    <a:p>
                      <a:pPr marL="274320">
                        <a:spcAft>
                          <a:spcPts val="0"/>
                        </a:spcAft>
                        <a:tabLst>
                          <a:tab pos="919480" algn="l"/>
                        </a:tabLst>
                      </a:pPr>
                      <a:r>
                        <a:rPr lang="ru-RU" sz="1600" b="1" dirty="0">
                          <a:effectLst/>
                        </a:rPr>
                        <a:t>Кыргызстан</a:t>
                      </a:r>
                      <a:endParaRPr lang="ru-RU" sz="1400" b="1" dirty="0">
                        <a:effectLst/>
                      </a:endParaRPr>
                    </a:p>
                    <a:p>
                      <a:pPr marL="274320">
                        <a:spcAft>
                          <a:spcPts val="0"/>
                        </a:spcAft>
                        <a:tabLst>
                          <a:tab pos="919480" algn="l"/>
                        </a:tabLst>
                      </a:pPr>
                      <a:r>
                        <a:rPr lang="ru-RU" sz="1600" b="1" dirty="0">
                          <a:effectLst/>
                        </a:rPr>
                        <a:t>Словакия</a:t>
                      </a:r>
                      <a:endParaRPr lang="ru-RU" sz="1400" b="1" dirty="0">
                        <a:effectLst/>
                      </a:endParaRPr>
                    </a:p>
                    <a:p>
                      <a:pPr marL="274320">
                        <a:spcAft>
                          <a:spcPts val="0"/>
                        </a:spcAft>
                        <a:tabLst>
                          <a:tab pos="919480" algn="l"/>
                        </a:tabLst>
                      </a:pPr>
                      <a:r>
                        <a:rPr lang="ru-RU" sz="1400" b="1" dirty="0">
                          <a:effectLst/>
                        </a:rPr>
                        <a:t> </a:t>
                      </a:r>
                      <a:endParaRPr lang="ru-RU" sz="1400" b="1" dirty="0">
                        <a:effectLst/>
                        <a:latin typeface="Times New Roman" panose="02020603050405020304" pitchFamily="18" charset="0"/>
                        <a:ea typeface="Times New Roman" panose="02020603050405020304" pitchFamily="18" charset="0"/>
                      </a:endParaRPr>
                    </a:p>
                  </a:txBody>
                  <a:tcPr marL="60436" marR="60436" marT="0" marB="0"/>
                </a:tc>
                <a:tc>
                  <a:txBody>
                    <a:bodyPr/>
                    <a:lstStyle/>
                    <a:p>
                      <a:pPr algn="ctr">
                        <a:spcAft>
                          <a:spcPts val="0"/>
                        </a:spcAft>
                      </a:pPr>
                      <a:r>
                        <a:rPr lang="ru-RU" sz="1600" b="1" dirty="0">
                          <a:effectLst/>
                        </a:rPr>
                        <a:t>648/RU/14 </a:t>
                      </a:r>
                      <a:endParaRPr lang="ru-RU" sz="1400" b="1" dirty="0">
                        <a:effectLst/>
                        <a:latin typeface="Times New Roman" panose="02020603050405020304" pitchFamily="18" charset="0"/>
                        <a:ea typeface="Times New Roman" panose="02020603050405020304" pitchFamily="18" charset="0"/>
                      </a:endParaRPr>
                    </a:p>
                  </a:txBody>
                  <a:tcPr marL="60436" marR="60436" marT="0" marB="0"/>
                </a:tc>
                <a:extLst>
                  <a:ext uri="{0D108BD9-81ED-4DB2-BD59-A6C34878D82A}">
                    <a16:rowId xmlns:a16="http://schemas.microsoft.com/office/drawing/2014/main" xmlns="" val="2332540660"/>
                  </a:ext>
                </a:extLst>
              </a:tr>
              <a:tr h="1465639">
                <a:tc>
                  <a:txBody>
                    <a:bodyPr/>
                    <a:lstStyle/>
                    <a:p>
                      <a:pPr marL="0" lvl="0" indent="0" algn="ctr">
                        <a:spcAft>
                          <a:spcPts val="0"/>
                        </a:spcAft>
                        <a:buFont typeface="+mj-lt"/>
                        <a:buNone/>
                        <a:tabLst>
                          <a:tab pos="449580" algn="l"/>
                        </a:tabLst>
                      </a:pPr>
                      <a:r>
                        <a:rPr lang="en-US" sz="1600" b="1" dirty="0">
                          <a:effectLst/>
                        </a:rPr>
                        <a:t>2. </a:t>
                      </a:r>
                      <a:endParaRPr lang="ru-RU" sz="1400" b="1" dirty="0">
                        <a:effectLst/>
                        <a:latin typeface="Times New Roman" panose="02020603050405020304" pitchFamily="18" charset="0"/>
                        <a:ea typeface="Times New Roman" panose="02020603050405020304" pitchFamily="18" charset="0"/>
                      </a:endParaRPr>
                    </a:p>
                  </a:txBody>
                  <a:tcPr marL="60436" marR="60436" marT="0" marB="0"/>
                </a:tc>
                <a:tc>
                  <a:txBody>
                    <a:bodyPr/>
                    <a:lstStyle/>
                    <a:p>
                      <a:pPr>
                        <a:spcAft>
                          <a:spcPts val="0"/>
                        </a:spcAft>
                      </a:pPr>
                      <a:r>
                        <a:rPr lang="ru-RU" sz="1600" b="1" dirty="0">
                          <a:effectLst/>
                        </a:rPr>
                        <a:t>СО состава золота аффинированного (комплект СО </a:t>
                      </a:r>
                      <a:r>
                        <a:rPr lang="ru-RU" sz="1600" b="1" dirty="0" err="1">
                          <a:effectLst/>
                        </a:rPr>
                        <a:t>ЗлН</a:t>
                      </a:r>
                      <a:r>
                        <a:rPr lang="ru-RU" sz="1600" b="1" dirty="0">
                          <a:effectLst/>
                        </a:rPr>
                        <a:t>)</a:t>
                      </a:r>
                      <a:endParaRPr lang="ru-RU" sz="1400" b="1" dirty="0">
                        <a:effectLst/>
                        <a:latin typeface="Times New Roman" panose="02020603050405020304" pitchFamily="18" charset="0"/>
                        <a:ea typeface="Times New Roman" panose="02020603050405020304" pitchFamily="18" charset="0"/>
                      </a:endParaRPr>
                    </a:p>
                  </a:txBody>
                  <a:tcPr marL="60436" marR="60436" marT="0" marB="0"/>
                </a:tc>
                <a:tc>
                  <a:txBody>
                    <a:bodyPr/>
                    <a:lstStyle/>
                    <a:p>
                      <a:pPr algn="ctr">
                        <a:spcAft>
                          <a:spcPts val="0"/>
                        </a:spcAft>
                        <a:tabLst>
                          <a:tab pos="919480" algn="l"/>
                        </a:tabLst>
                      </a:pPr>
                      <a:r>
                        <a:rPr lang="ru-RU" sz="1600" b="1" dirty="0">
                          <a:effectLst/>
                        </a:rPr>
                        <a:t>ТК 1.12</a:t>
                      </a:r>
                      <a:endParaRPr lang="ru-RU" sz="1400" b="1" dirty="0">
                        <a:effectLst/>
                      </a:endParaRPr>
                    </a:p>
                    <a:p>
                      <a:pPr algn="ctr" eaLnBrk="0" hangingPunct="0">
                        <a:spcAft>
                          <a:spcPts val="0"/>
                        </a:spcAft>
                        <a:tabLst>
                          <a:tab pos="919480" algn="l"/>
                        </a:tabLst>
                      </a:pPr>
                      <a:r>
                        <a:rPr lang="ru-RU" sz="1600" b="1" dirty="0">
                          <a:effectLst/>
                        </a:rPr>
                        <a:t>«Стандартные образцы»,</a:t>
                      </a:r>
                      <a:endParaRPr lang="ru-RU" sz="1400" b="1" dirty="0">
                        <a:effectLst/>
                      </a:endParaRPr>
                    </a:p>
                    <a:p>
                      <a:pPr algn="ctr" eaLnBrk="0" hangingPunct="0">
                        <a:spcAft>
                          <a:spcPts val="0"/>
                        </a:spcAft>
                        <a:tabLst>
                          <a:tab pos="919480" algn="l"/>
                        </a:tabLst>
                      </a:pPr>
                      <a:r>
                        <a:rPr lang="ru-RU" sz="1600" b="1" dirty="0">
                          <a:effectLst/>
                        </a:rPr>
                        <a:t> </a:t>
                      </a:r>
                      <a:r>
                        <a:rPr lang="ru-RU" sz="1600" b="1" i="1" dirty="0" smtClean="0">
                          <a:effectLst/>
                        </a:rPr>
                        <a:t>Согласование </a:t>
                      </a:r>
                      <a:r>
                        <a:rPr lang="ru-RU" sz="1600" b="1" i="1" dirty="0">
                          <a:effectLst/>
                        </a:rPr>
                        <a:t>по переписке</a:t>
                      </a:r>
                      <a:endParaRPr lang="ru-RU" sz="1400" b="1" i="1" dirty="0">
                        <a:effectLst/>
                        <a:latin typeface="Times New Roman" panose="02020603050405020304" pitchFamily="18" charset="0"/>
                        <a:ea typeface="Times New Roman" panose="02020603050405020304" pitchFamily="18" charset="0"/>
                      </a:endParaRPr>
                    </a:p>
                  </a:txBody>
                  <a:tcPr marL="60436" marR="60436" marT="0" marB="0"/>
                </a:tc>
                <a:tc>
                  <a:txBody>
                    <a:bodyPr/>
                    <a:lstStyle/>
                    <a:p>
                      <a:pPr algn="ctr">
                        <a:spcAft>
                          <a:spcPts val="0"/>
                        </a:spcAft>
                      </a:pPr>
                      <a:r>
                        <a:rPr lang="ru-RU" sz="1600" b="1" dirty="0">
                          <a:effectLst/>
                        </a:rPr>
                        <a:t>Россия</a:t>
                      </a:r>
                      <a:endParaRPr lang="ru-RU" sz="1400" b="1" dirty="0">
                        <a:effectLst/>
                      </a:endParaRPr>
                    </a:p>
                    <a:p>
                      <a:pPr algn="ctr">
                        <a:spcAft>
                          <a:spcPts val="0"/>
                        </a:spcAft>
                      </a:pPr>
                      <a:r>
                        <a:rPr lang="ru-RU" sz="1600" b="1" dirty="0">
                          <a:effectLst/>
                        </a:rPr>
                        <a:t>ОАО «Красцветмет»,</a:t>
                      </a:r>
                      <a:endParaRPr lang="ru-RU" sz="1400" b="1" dirty="0">
                        <a:effectLst/>
                      </a:endParaRPr>
                    </a:p>
                    <a:p>
                      <a:pPr algn="ctr">
                        <a:spcAft>
                          <a:spcPts val="0"/>
                        </a:spcAft>
                      </a:pPr>
                      <a:r>
                        <a:rPr lang="ru-RU" sz="1600" b="1" dirty="0">
                          <a:effectLst/>
                        </a:rPr>
                        <a:t>г. Красноярск</a:t>
                      </a:r>
                      <a:endParaRPr lang="ru-RU" sz="1400" b="1" dirty="0">
                        <a:effectLst/>
                      </a:endParaRPr>
                    </a:p>
                    <a:p>
                      <a:pPr algn="ctr">
                        <a:spcAft>
                          <a:spcPts val="0"/>
                        </a:spcAft>
                      </a:pPr>
                      <a:r>
                        <a:rPr lang="ru-RU" sz="1600" b="1" dirty="0">
                          <a:effectLst/>
                        </a:rPr>
                        <a:t> </a:t>
                      </a:r>
                      <a:endParaRPr lang="ru-RU" sz="1400" b="1" dirty="0">
                        <a:effectLst/>
                      </a:endParaRPr>
                    </a:p>
                    <a:p>
                      <a:pPr algn="ctr">
                        <a:spcAft>
                          <a:spcPts val="0"/>
                        </a:spcAft>
                      </a:pPr>
                      <a:r>
                        <a:rPr lang="ru-RU" sz="1600" b="1" dirty="0">
                          <a:effectLst/>
                        </a:rPr>
                        <a:t>ГСО 10903-2017</a:t>
                      </a:r>
                      <a:endParaRPr lang="ru-RU" sz="1400" b="1" dirty="0">
                        <a:effectLst/>
                        <a:latin typeface="Times New Roman" panose="02020603050405020304" pitchFamily="18" charset="0"/>
                        <a:ea typeface="Times New Roman" panose="02020603050405020304" pitchFamily="18" charset="0"/>
                      </a:endParaRPr>
                    </a:p>
                  </a:txBody>
                  <a:tcPr marL="60436" marR="60436" marT="0" marB="0"/>
                </a:tc>
                <a:tc>
                  <a:txBody>
                    <a:bodyPr/>
                    <a:lstStyle/>
                    <a:p>
                      <a:pPr marL="274320">
                        <a:spcAft>
                          <a:spcPts val="0"/>
                        </a:spcAft>
                        <a:tabLst>
                          <a:tab pos="919480" algn="l"/>
                        </a:tabLst>
                      </a:pPr>
                      <a:r>
                        <a:rPr lang="ru-RU" sz="1600" b="1" dirty="0">
                          <a:effectLst/>
                        </a:rPr>
                        <a:t>Армения</a:t>
                      </a:r>
                      <a:endParaRPr lang="ru-RU" sz="1400" b="1" dirty="0">
                        <a:effectLst/>
                      </a:endParaRPr>
                    </a:p>
                    <a:p>
                      <a:pPr marL="274320">
                        <a:spcAft>
                          <a:spcPts val="0"/>
                        </a:spcAft>
                        <a:tabLst>
                          <a:tab pos="919480" algn="l"/>
                        </a:tabLst>
                      </a:pPr>
                      <a:r>
                        <a:rPr lang="ru-RU" sz="1600" b="1" dirty="0">
                          <a:effectLst/>
                        </a:rPr>
                        <a:t>Беларусь</a:t>
                      </a:r>
                      <a:endParaRPr lang="ru-RU" sz="1400" b="1" dirty="0">
                        <a:effectLst/>
                      </a:endParaRPr>
                    </a:p>
                    <a:p>
                      <a:pPr marL="274320">
                        <a:spcAft>
                          <a:spcPts val="0"/>
                        </a:spcAft>
                        <a:tabLst>
                          <a:tab pos="919480" algn="l"/>
                        </a:tabLst>
                      </a:pPr>
                      <a:r>
                        <a:rPr lang="ru-RU" sz="1600" b="1" dirty="0">
                          <a:effectLst/>
                        </a:rPr>
                        <a:t>Болгария</a:t>
                      </a:r>
                      <a:endParaRPr lang="ru-RU" sz="1400" b="1" dirty="0">
                        <a:effectLst/>
                      </a:endParaRPr>
                    </a:p>
                    <a:p>
                      <a:pPr marL="274320">
                        <a:spcAft>
                          <a:spcPts val="0"/>
                        </a:spcAft>
                        <a:tabLst>
                          <a:tab pos="919480" algn="l"/>
                        </a:tabLst>
                      </a:pPr>
                      <a:r>
                        <a:rPr lang="ru-RU" sz="1600" b="1" dirty="0">
                          <a:effectLst/>
                        </a:rPr>
                        <a:t>Словакия</a:t>
                      </a:r>
                      <a:endParaRPr lang="en-US" sz="1600" b="1" dirty="0">
                        <a:effectLst/>
                      </a:endParaRPr>
                    </a:p>
                    <a:p>
                      <a:pPr marL="274320">
                        <a:spcAft>
                          <a:spcPts val="0"/>
                        </a:spcAft>
                        <a:tabLst>
                          <a:tab pos="919480" algn="l"/>
                        </a:tabLst>
                      </a:pPr>
                      <a:r>
                        <a:rPr lang="ru-RU" sz="1600" b="1" dirty="0">
                          <a:effectLst/>
                        </a:rPr>
                        <a:t>Узбекистан</a:t>
                      </a:r>
                      <a:endParaRPr lang="ru-RU" sz="1400" b="1" dirty="0">
                        <a:effectLst/>
                      </a:endParaRPr>
                    </a:p>
                    <a:p>
                      <a:pPr marL="274320">
                        <a:spcAft>
                          <a:spcPts val="0"/>
                        </a:spcAft>
                        <a:tabLst>
                          <a:tab pos="919480" algn="l"/>
                        </a:tabLst>
                      </a:pPr>
                      <a:r>
                        <a:rPr lang="ru-RU" sz="1600" b="1" dirty="0">
                          <a:effectLst/>
                        </a:rPr>
                        <a:t> </a:t>
                      </a:r>
                      <a:endParaRPr lang="ru-RU" sz="1400" b="1" dirty="0">
                        <a:effectLst/>
                        <a:latin typeface="Times New Roman" panose="02020603050405020304" pitchFamily="18" charset="0"/>
                        <a:ea typeface="Times New Roman" panose="02020603050405020304" pitchFamily="18" charset="0"/>
                      </a:endParaRPr>
                    </a:p>
                  </a:txBody>
                  <a:tcPr marL="60436" marR="60436" marT="0" marB="0"/>
                </a:tc>
                <a:tc>
                  <a:txBody>
                    <a:bodyPr/>
                    <a:lstStyle/>
                    <a:p>
                      <a:pPr algn="ctr">
                        <a:spcAft>
                          <a:spcPts val="0"/>
                        </a:spcAft>
                      </a:pPr>
                      <a:r>
                        <a:rPr lang="ru-RU" sz="1600" b="1" dirty="0">
                          <a:effectLst/>
                        </a:rPr>
                        <a:t>732/RU/17</a:t>
                      </a:r>
                      <a:endParaRPr lang="ru-RU" sz="1400" b="1" dirty="0">
                        <a:effectLst/>
                        <a:latin typeface="Times New Roman" panose="02020603050405020304" pitchFamily="18" charset="0"/>
                        <a:ea typeface="Times New Roman" panose="02020603050405020304" pitchFamily="18" charset="0"/>
                      </a:endParaRPr>
                    </a:p>
                  </a:txBody>
                  <a:tcPr marL="60436" marR="60436" marT="0" marB="0"/>
                </a:tc>
                <a:extLst>
                  <a:ext uri="{0D108BD9-81ED-4DB2-BD59-A6C34878D82A}">
                    <a16:rowId xmlns:a16="http://schemas.microsoft.com/office/drawing/2014/main" xmlns="" val="1628371031"/>
                  </a:ext>
                </a:extLst>
              </a:tr>
            </a:tbl>
          </a:graphicData>
        </a:graphic>
      </p:graphicFrame>
    </p:spTree>
    <p:extLst>
      <p:ext uri="{BB962C8B-B14F-4D97-AF65-F5344CB8AC3E}">
        <p14:creationId xmlns:p14="http://schemas.microsoft.com/office/powerpoint/2010/main" val="9388323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a:extLst>
              <a:ext uri="{FF2B5EF4-FFF2-40B4-BE49-F238E27FC236}">
                <a16:creationId xmlns:a16="http://schemas.microsoft.com/office/drawing/2014/main" xmlns="" id="{153D1477-D9CA-4415-A337-DBDB3A6D1596}"/>
              </a:ext>
            </a:extLst>
          </p:cNvPr>
          <p:cNvGraphicFramePr>
            <a:graphicFrameLocks noGrp="1"/>
          </p:cNvGraphicFramePr>
          <p:nvPr>
            <p:extLst>
              <p:ext uri="{D42A27DB-BD31-4B8C-83A1-F6EECF244321}">
                <p14:modId xmlns:p14="http://schemas.microsoft.com/office/powerpoint/2010/main" val="1485626618"/>
              </p:ext>
            </p:extLst>
          </p:nvPr>
        </p:nvGraphicFramePr>
        <p:xfrm>
          <a:off x="98915" y="1693574"/>
          <a:ext cx="8946170" cy="5045926"/>
        </p:xfrm>
        <a:graphic>
          <a:graphicData uri="http://schemas.openxmlformats.org/drawingml/2006/table">
            <a:tbl>
              <a:tblPr firstRow="1" bandRow="1">
                <a:tableStyleId>{5C22544A-7EE6-4342-B048-85BDC9FD1C3A}</a:tableStyleId>
              </a:tblPr>
              <a:tblGrid>
                <a:gridCol w="517547">
                  <a:extLst>
                    <a:ext uri="{9D8B030D-6E8A-4147-A177-3AD203B41FA5}">
                      <a16:colId xmlns:a16="http://schemas.microsoft.com/office/drawing/2014/main" xmlns="" val="2995063883"/>
                    </a:ext>
                  </a:extLst>
                </a:gridCol>
                <a:gridCol w="1996253">
                  <a:extLst>
                    <a:ext uri="{9D8B030D-6E8A-4147-A177-3AD203B41FA5}">
                      <a16:colId xmlns:a16="http://schemas.microsoft.com/office/drawing/2014/main" xmlns="" val="1001895851"/>
                    </a:ext>
                  </a:extLst>
                </a:gridCol>
                <a:gridCol w="1774447">
                  <a:extLst>
                    <a:ext uri="{9D8B030D-6E8A-4147-A177-3AD203B41FA5}">
                      <a16:colId xmlns:a16="http://schemas.microsoft.com/office/drawing/2014/main" xmlns="" val="640282511"/>
                    </a:ext>
                  </a:extLst>
                </a:gridCol>
                <a:gridCol w="1675866">
                  <a:extLst>
                    <a:ext uri="{9D8B030D-6E8A-4147-A177-3AD203B41FA5}">
                      <a16:colId xmlns:a16="http://schemas.microsoft.com/office/drawing/2014/main" xmlns="" val="527048255"/>
                    </a:ext>
                  </a:extLst>
                </a:gridCol>
                <a:gridCol w="1577288">
                  <a:extLst>
                    <a:ext uri="{9D8B030D-6E8A-4147-A177-3AD203B41FA5}">
                      <a16:colId xmlns:a16="http://schemas.microsoft.com/office/drawing/2014/main" xmlns="" val="1479239293"/>
                    </a:ext>
                  </a:extLst>
                </a:gridCol>
                <a:gridCol w="1404769">
                  <a:extLst>
                    <a:ext uri="{9D8B030D-6E8A-4147-A177-3AD203B41FA5}">
                      <a16:colId xmlns:a16="http://schemas.microsoft.com/office/drawing/2014/main" xmlns="" val="2651142225"/>
                    </a:ext>
                  </a:extLst>
                </a:gridCol>
              </a:tblGrid>
              <a:tr h="1850100">
                <a:tc>
                  <a:txBody>
                    <a:bodyPr/>
                    <a:lstStyle/>
                    <a:p>
                      <a:pPr algn="ctr">
                        <a:spcAft>
                          <a:spcPts val="0"/>
                        </a:spcAft>
                        <a:tabLst>
                          <a:tab pos="919480" algn="l"/>
                        </a:tabLst>
                      </a:pPr>
                      <a:r>
                        <a:rPr lang="en-US" sz="1400" dirty="0">
                          <a:effectLst/>
                        </a:rPr>
                        <a:t>No.</a:t>
                      </a:r>
                      <a:endParaRPr lang="ru-RU" sz="1400" dirty="0">
                        <a:effectLst/>
                        <a:latin typeface="Times New Roman" panose="02020603050405020304" pitchFamily="18" charset="0"/>
                        <a:ea typeface="Times New Roman" panose="02020603050405020304" pitchFamily="18" charset="0"/>
                      </a:endParaRPr>
                    </a:p>
                  </a:txBody>
                  <a:tcPr marL="59555" marR="59555" marT="0" marB="0" anchor="ctr"/>
                </a:tc>
                <a:tc>
                  <a:txBody>
                    <a:bodyPr/>
                    <a:lstStyle/>
                    <a:p>
                      <a:pPr algn="ctr">
                        <a:spcAft>
                          <a:spcPts val="0"/>
                        </a:spcAft>
                        <a:tabLst>
                          <a:tab pos="919480" algn="l"/>
                        </a:tabLst>
                      </a:pPr>
                      <a:r>
                        <a:rPr lang="en-US" sz="1400" dirty="0">
                          <a:effectLst/>
                        </a:rPr>
                        <a:t>The name of CRM</a:t>
                      </a:r>
                      <a:endParaRPr lang="ru-RU" sz="1400" dirty="0">
                        <a:effectLst/>
                        <a:latin typeface="Times New Roman" panose="02020603050405020304" pitchFamily="18" charset="0"/>
                        <a:ea typeface="Times New Roman" panose="02020603050405020304" pitchFamily="18" charset="0"/>
                      </a:endParaRPr>
                    </a:p>
                  </a:txBody>
                  <a:tcPr marL="59555" marR="59555" marT="0" marB="0" anchor="ctr"/>
                </a:tc>
                <a:tc>
                  <a:txBody>
                    <a:bodyPr/>
                    <a:lstStyle/>
                    <a:p>
                      <a:pPr algn="ctr">
                        <a:spcAft>
                          <a:spcPts val="0"/>
                        </a:spcAft>
                        <a:tabLst>
                          <a:tab pos="919480" algn="l"/>
                        </a:tabLst>
                      </a:pPr>
                      <a:endParaRPr lang="en-US" sz="1400" dirty="0">
                        <a:effectLst/>
                      </a:endParaRPr>
                    </a:p>
                    <a:p>
                      <a:pPr algn="ctr">
                        <a:spcAft>
                          <a:spcPts val="0"/>
                        </a:spcAft>
                        <a:tabLst>
                          <a:tab pos="919480" algn="l"/>
                        </a:tabLst>
                      </a:pPr>
                      <a:r>
                        <a:rPr lang="ru-RU" sz="1400" dirty="0">
                          <a:effectLst/>
                        </a:rPr>
                        <a:t> Т</a:t>
                      </a:r>
                      <a:r>
                        <a:rPr lang="en-US" sz="1400" dirty="0">
                          <a:effectLst/>
                        </a:rPr>
                        <a:t>C, recommending</a:t>
                      </a:r>
                      <a:endParaRPr lang="ru-RU" sz="1400" dirty="0">
                        <a:effectLst/>
                      </a:endParaRPr>
                    </a:p>
                    <a:p>
                      <a:pPr algn="ctr">
                        <a:spcAft>
                          <a:spcPts val="0"/>
                        </a:spcAft>
                        <a:tabLst>
                          <a:tab pos="919480" algn="l"/>
                        </a:tabLst>
                      </a:pPr>
                      <a:r>
                        <a:rPr lang="en-US" sz="1400" dirty="0">
                          <a:effectLst/>
                        </a:rPr>
                        <a:t>CRM for recognition </a:t>
                      </a:r>
                      <a:endParaRPr lang="ru-RU" sz="1400" dirty="0">
                        <a:effectLst/>
                      </a:endParaRPr>
                    </a:p>
                    <a:p>
                      <a:pPr algn="ctr">
                        <a:spcAft>
                          <a:spcPts val="0"/>
                        </a:spcAft>
                        <a:tabLst>
                          <a:tab pos="919480" algn="l"/>
                        </a:tabLst>
                      </a:pPr>
                      <a:r>
                        <a:rPr lang="en-US" sz="1400" dirty="0">
                          <a:effectLst/>
                        </a:rPr>
                        <a:t> </a:t>
                      </a:r>
                      <a:endParaRPr lang="ru-RU" sz="1400" dirty="0">
                        <a:effectLst/>
                      </a:endParaRPr>
                    </a:p>
                    <a:p>
                      <a:pPr algn="ctr">
                        <a:spcAft>
                          <a:spcPts val="0"/>
                        </a:spcAft>
                        <a:tabLst>
                          <a:tab pos="919480" algn="l"/>
                        </a:tabLst>
                      </a:pPr>
                      <a:r>
                        <a:rPr lang="en-US" sz="1400" dirty="0">
                          <a:effectLst/>
                        </a:rPr>
                        <a:t>No. of the minutes and date of the meeting</a:t>
                      </a:r>
                      <a:endParaRPr lang="ru-RU" sz="1400" dirty="0">
                        <a:effectLst/>
                        <a:latin typeface="Times New Roman" panose="02020603050405020304" pitchFamily="18" charset="0"/>
                        <a:ea typeface="Times New Roman" panose="02020603050405020304" pitchFamily="18" charset="0"/>
                      </a:endParaRPr>
                    </a:p>
                  </a:txBody>
                  <a:tcPr marL="59555" marR="59555" marT="0" marB="0"/>
                </a:tc>
                <a:tc>
                  <a:txBody>
                    <a:bodyPr/>
                    <a:lstStyle/>
                    <a:p>
                      <a:pPr algn="ctr">
                        <a:spcAft>
                          <a:spcPts val="0"/>
                        </a:spcAft>
                        <a:tabLst>
                          <a:tab pos="919480" algn="l"/>
                        </a:tabLst>
                      </a:pPr>
                      <a:endParaRPr lang="en-US" sz="1400" dirty="0">
                        <a:effectLst/>
                      </a:endParaRPr>
                    </a:p>
                    <a:p>
                      <a:pPr algn="ctr">
                        <a:spcAft>
                          <a:spcPts val="0"/>
                        </a:spcAft>
                        <a:tabLst>
                          <a:tab pos="919480" algn="l"/>
                        </a:tabLst>
                      </a:pPr>
                      <a:r>
                        <a:rPr lang="en-US" sz="1400" dirty="0">
                          <a:effectLst/>
                        </a:rPr>
                        <a:t>Country, organization – project coordinator</a:t>
                      </a:r>
                      <a:endParaRPr lang="ru-RU" sz="1400" dirty="0">
                        <a:effectLst/>
                      </a:endParaRPr>
                    </a:p>
                    <a:p>
                      <a:pPr algn="ctr">
                        <a:spcAft>
                          <a:spcPts val="0"/>
                        </a:spcAft>
                        <a:tabLst>
                          <a:tab pos="919480" algn="l"/>
                        </a:tabLst>
                      </a:pPr>
                      <a:r>
                        <a:rPr lang="en-US" sz="1400" dirty="0">
                          <a:effectLst/>
                        </a:rPr>
                        <a:t> </a:t>
                      </a:r>
                      <a:endParaRPr lang="ru-RU" sz="1400" dirty="0">
                        <a:effectLst/>
                      </a:endParaRPr>
                    </a:p>
                    <a:p>
                      <a:pPr algn="ctr">
                        <a:spcAft>
                          <a:spcPts val="0"/>
                        </a:spcAft>
                        <a:tabLst>
                          <a:tab pos="919480" algn="l"/>
                        </a:tabLst>
                      </a:pPr>
                      <a:r>
                        <a:rPr lang="en-US" sz="1400" dirty="0">
                          <a:effectLst/>
                        </a:rPr>
                        <a:t>CRM registration number in National Register</a:t>
                      </a:r>
                      <a:endParaRPr lang="ru-RU" sz="1400" dirty="0">
                        <a:effectLst/>
                      </a:endParaRPr>
                    </a:p>
                    <a:p>
                      <a:pPr algn="ctr">
                        <a:spcAft>
                          <a:spcPts val="0"/>
                        </a:spcAft>
                        <a:tabLst>
                          <a:tab pos="919480" algn="l"/>
                        </a:tabLst>
                      </a:pPr>
                      <a:r>
                        <a:rPr lang="en-US" sz="1400" dirty="0">
                          <a:effectLst/>
                        </a:rPr>
                        <a:t> </a:t>
                      </a:r>
                      <a:endParaRPr lang="ru-RU" sz="1400" dirty="0">
                        <a:effectLst/>
                        <a:latin typeface="Times New Roman" panose="02020603050405020304" pitchFamily="18" charset="0"/>
                        <a:ea typeface="Times New Roman" panose="02020603050405020304" pitchFamily="18" charset="0"/>
                      </a:endParaRPr>
                    </a:p>
                  </a:txBody>
                  <a:tcPr marL="59555" marR="59555" marT="0" marB="0"/>
                </a:tc>
                <a:tc>
                  <a:txBody>
                    <a:bodyPr/>
                    <a:lstStyle/>
                    <a:p>
                      <a:pPr algn="ctr">
                        <a:spcAft>
                          <a:spcPts val="0"/>
                        </a:spcAft>
                        <a:tabLst>
                          <a:tab pos="919480" algn="l"/>
                        </a:tabLst>
                      </a:pPr>
                      <a:endParaRPr lang="en-US" sz="1400" dirty="0">
                        <a:effectLst/>
                      </a:endParaRPr>
                    </a:p>
                    <a:p>
                      <a:pPr algn="ctr">
                        <a:spcAft>
                          <a:spcPts val="0"/>
                        </a:spcAft>
                        <a:tabLst>
                          <a:tab pos="919480" algn="l"/>
                        </a:tabLst>
                      </a:pPr>
                      <a:endParaRPr lang="en-US" sz="1400" dirty="0">
                        <a:effectLst/>
                      </a:endParaRPr>
                    </a:p>
                    <a:p>
                      <a:pPr algn="ctr">
                        <a:spcAft>
                          <a:spcPts val="0"/>
                        </a:spcAft>
                        <a:tabLst>
                          <a:tab pos="919480" algn="l"/>
                        </a:tabLst>
                      </a:pPr>
                      <a:r>
                        <a:rPr lang="en-US" sz="1400" dirty="0">
                          <a:effectLst/>
                        </a:rPr>
                        <a:t>Countries, which have joined CRM recognition </a:t>
                      </a:r>
                      <a:endParaRPr lang="ru-RU" sz="1400" dirty="0">
                        <a:effectLst/>
                        <a:latin typeface="Times New Roman" panose="02020603050405020304" pitchFamily="18" charset="0"/>
                        <a:ea typeface="Times New Roman" panose="02020603050405020304" pitchFamily="18" charset="0"/>
                      </a:endParaRPr>
                    </a:p>
                  </a:txBody>
                  <a:tcPr marL="59555" marR="59555" marT="0" marB="0"/>
                </a:tc>
                <a:tc>
                  <a:txBody>
                    <a:bodyPr/>
                    <a:lstStyle/>
                    <a:p>
                      <a:pPr algn="ctr">
                        <a:spcAft>
                          <a:spcPts val="0"/>
                        </a:spcAft>
                        <a:tabLst>
                          <a:tab pos="919480" algn="l"/>
                        </a:tabLst>
                      </a:pPr>
                      <a:endParaRPr lang="en-US" sz="1400" dirty="0">
                        <a:effectLst/>
                      </a:endParaRPr>
                    </a:p>
                    <a:p>
                      <a:pPr algn="ctr">
                        <a:spcAft>
                          <a:spcPts val="0"/>
                        </a:spcAft>
                        <a:tabLst>
                          <a:tab pos="919480" algn="l"/>
                        </a:tabLst>
                      </a:pPr>
                      <a:endParaRPr lang="en-US" sz="1400" dirty="0">
                        <a:effectLst/>
                      </a:endParaRPr>
                    </a:p>
                    <a:p>
                      <a:pPr algn="ctr">
                        <a:spcAft>
                          <a:spcPts val="0"/>
                        </a:spcAft>
                        <a:tabLst>
                          <a:tab pos="919480" algn="l"/>
                        </a:tabLst>
                      </a:pPr>
                      <a:r>
                        <a:rPr lang="en-US" sz="1400" dirty="0">
                          <a:effectLst/>
                        </a:rPr>
                        <a:t>Number of the project, within which CRM is developed</a:t>
                      </a:r>
                      <a:endParaRPr lang="ru-RU" sz="1400" dirty="0">
                        <a:effectLst/>
                        <a:latin typeface="Times New Roman" panose="02020603050405020304" pitchFamily="18" charset="0"/>
                        <a:ea typeface="Times New Roman" panose="02020603050405020304" pitchFamily="18" charset="0"/>
                      </a:endParaRPr>
                    </a:p>
                  </a:txBody>
                  <a:tcPr marL="59555" marR="59555" marT="0" marB="0"/>
                </a:tc>
                <a:extLst>
                  <a:ext uri="{0D108BD9-81ED-4DB2-BD59-A6C34878D82A}">
                    <a16:rowId xmlns:a16="http://schemas.microsoft.com/office/drawing/2014/main" xmlns="" val="3337467427"/>
                  </a:ext>
                </a:extLst>
              </a:tr>
              <a:tr h="1644533">
                <a:tc>
                  <a:txBody>
                    <a:bodyPr/>
                    <a:lstStyle/>
                    <a:p>
                      <a:pPr marL="0" lvl="0" indent="0" algn="ctr">
                        <a:spcAft>
                          <a:spcPts val="0"/>
                        </a:spcAft>
                        <a:buFont typeface="+mj-lt"/>
                        <a:buNone/>
                        <a:tabLst>
                          <a:tab pos="449580" algn="l"/>
                        </a:tabLst>
                      </a:pPr>
                      <a:r>
                        <a:rPr lang="en-US" sz="1600" dirty="0">
                          <a:effectLst/>
                        </a:rPr>
                        <a:t>1. </a:t>
                      </a:r>
                      <a:endParaRPr lang="ru-RU" sz="1600" dirty="0">
                        <a:effectLst/>
                        <a:latin typeface="Times New Roman" panose="02020603050405020304" pitchFamily="18" charset="0"/>
                        <a:ea typeface="Times New Roman" panose="02020603050405020304" pitchFamily="18" charset="0"/>
                      </a:endParaRPr>
                    </a:p>
                  </a:txBody>
                  <a:tcPr marL="59555" marR="59555" marT="0" marB="0"/>
                </a:tc>
                <a:tc>
                  <a:txBody>
                    <a:bodyPr/>
                    <a:lstStyle/>
                    <a:p>
                      <a:pPr>
                        <a:spcAft>
                          <a:spcPts val="0"/>
                        </a:spcAft>
                      </a:pPr>
                      <a:r>
                        <a:rPr lang="en-US" sz="1600" b="1" dirty="0">
                          <a:solidFill>
                            <a:schemeClr val="tx1"/>
                          </a:solidFill>
                          <a:effectLst/>
                        </a:rPr>
                        <a:t>CRM of mass fraction of metals in slag of copper smelting production (SHM CRM UNIIM) </a:t>
                      </a:r>
                      <a:endParaRPr lang="ru-RU" sz="1600" b="1" dirty="0">
                        <a:solidFill>
                          <a:schemeClr val="tx1"/>
                        </a:solidFill>
                        <a:effectLst/>
                      </a:endParaRPr>
                    </a:p>
                    <a:p>
                      <a:pPr>
                        <a:spcAft>
                          <a:spcPts val="0"/>
                        </a:spcAft>
                      </a:pPr>
                      <a:r>
                        <a:rPr lang="en-US" sz="1600" b="1" dirty="0">
                          <a:solidFill>
                            <a:schemeClr val="tx1"/>
                          </a:solidFill>
                          <a:effectLst/>
                        </a:rPr>
                        <a:t> </a:t>
                      </a:r>
                      <a:endParaRPr lang="ru-RU" sz="1600" b="1" dirty="0">
                        <a:solidFill>
                          <a:schemeClr val="tx1"/>
                        </a:solidFill>
                        <a:effectLst/>
                        <a:latin typeface="Times New Roman" panose="02020603050405020304" pitchFamily="18" charset="0"/>
                        <a:ea typeface="Times New Roman" panose="02020603050405020304" pitchFamily="18" charset="0"/>
                      </a:endParaRPr>
                    </a:p>
                  </a:txBody>
                  <a:tcPr marL="59555" marR="59555" marT="0" marB="0"/>
                </a:tc>
                <a:tc>
                  <a:txBody>
                    <a:bodyPr/>
                    <a:lstStyle/>
                    <a:p>
                      <a:pPr algn="ctr">
                        <a:spcAft>
                          <a:spcPts val="0"/>
                        </a:spcAft>
                        <a:tabLst>
                          <a:tab pos="919480" algn="l"/>
                        </a:tabLst>
                      </a:pPr>
                      <a:r>
                        <a:rPr lang="ru-RU" sz="1600" b="1" dirty="0">
                          <a:solidFill>
                            <a:schemeClr val="tx1"/>
                          </a:solidFill>
                          <a:effectLst/>
                        </a:rPr>
                        <a:t>Т</a:t>
                      </a:r>
                      <a:r>
                        <a:rPr lang="en-US" sz="1600" b="1" dirty="0">
                          <a:solidFill>
                            <a:schemeClr val="tx1"/>
                          </a:solidFill>
                          <a:effectLst/>
                        </a:rPr>
                        <a:t>C 1.12</a:t>
                      </a:r>
                      <a:endParaRPr lang="ru-RU" sz="1600" b="1" dirty="0">
                        <a:solidFill>
                          <a:schemeClr val="tx1"/>
                        </a:solidFill>
                        <a:effectLst/>
                      </a:endParaRPr>
                    </a:p>
                    <a:p>
                      <a:pPr algn="ctr">
                        <a:spcAft>
                          <a:spcPts val="0"/>
                        </a:spcAft>
                        <a:tabLst>
                          <a:tab pos="919480" algn="l"/>
                        </a:tabLst>
                      </a:pPr>
                      <a:r>
                        <a:rPr lang="en-US" sz="1600" b="1" dirty="0">
                          <a:solidFill>
                            <a:schemeClr val="tx1"/>
                          </a:solidFill>
                          <a:effectLst/>
                        </a:rPr>
                        <a:t>“Reference Materials”</a:t>
                      </a:r>
                      <a:endParaRPr lang="ru-RU" sz="1600" b="1" dirty="0">
                        <a:solidFill>
                          <a:schemeClr val="tx1"/>
                        </a:solidFill>
                        <a:effectLst/>
                      </a:endParaRPr>
                    </a:p>
                    <a:p>
                      <a:pPr algn="ctr">
                        <a:spcAft>
                          <a:spcPts val="0"/>
                        </a:spcAft>
                        <a:tabLst>
                          <a:tab pos="919480" algn="l"/>
                        </a:tabLst>
                      </a:pPr>
                      <a:r>
                        <a:rPr lang="en-US" sz="1600" b="1" dirty="0" smtClean="0">
                          <a:solidFill>
                            <a:schemeClr val="tx1"/>
                          </a:solidFill>
                          <a:effectLst/>
                        </a:rPr>
                        <a:t>Minutes</a:t>
                      </a:r>
                      <a:endParaRPr lang="ru-RU" sz="1600" b="1" dirty="0">
                        <a:solidFill>
                          <a:schemeClr val="tx1"/>
                        </a:solidFill>
                        <a:effectLst/>
                      </a:endParaRPr>
                    </a:p>
                    <a:p>
                      <a:pPr algn="ctr">
                        <a:spcAft>
                          <a:spcPts val="0"/>
                        </a:spcAft>
                        <a:tabLst>
                          <a:tab pos="919480" algn="l"/>
                        </a:tabLst>
                      </a:pPr>
                      <a:r>
                        <a:rPr lang="en-US" sz="1600" b="1" dirty="0">
                          <a:solidFill>
                            <a:schemeClr val="tx1"/>
                          </a:solidFill>
                          <a:effectLst/>
                        </a:rPr>
                        <a:t>No. 22-2017</a:t>
                      </a:r>
                      <a:endParaRPr lang="ru-RU" sz="1600" b="1" dirty="0">
                        <a:solidFill>
                          <a:schemeClr val="tx1"/>
                        </a:solidFill>
                        <a:effectLst/>
                      </a:endParaRPr>
                    </a:p>
                    <a:p>
                      <a:pPr algn="ctr">
                        <a:spcAft>
                          <a:spcPts val="0"/>
                        </a:spcAft>
                        <a:tabLst>
                          <a:tab pos="919480" algn="l"/>
                        </a:tabLst>
                      </a:pPr>
                      <a:r>
                        <a:rPr lang="en-US" sz="1600" b="1" dirty="0">
                          <a:solidFill>
                            <a:schemeClr val="tx1"/>
                          </a:solidFill>
                          <a:effectLst/>
                        </a:rPr>
                        <a:t>of 13.09.2017</a:t>
                      </a:r>
                      <a:endParaRPr lang="ru-RU" sz="1600" b="1" dirty="0">
                        <a:solidFill>
                          <a:schemeClr val="tx1"/>
                        </a:solidFill>
                        <a:effectLst/>
                        <a:latin typeface="Times New Roman" panose="02020603050405020304" pitchFamily="18" charset="0"/>
                        <a:ea typeface="Times New Roman" panose="02020603050405020304" pitchFamily="18" charset="0"/>
                      </a:endParaRPr>
                    </a:p>
                  </a:txBody>
                  <a:tcPr marL="59555" marR="59555" marT="0" marB="0"/>
                </a:tc>
                <a:tc>
                  <a:txBody>
                    <a:bodyPr/>
                    <a:lstStyle/>
                    <a:p>
                      <a:pPr algn="ctr">
                        <a:spcAft>
                          <a:spcPts val="0"/>
                        </a:spcAft>
                      </a:pPr>
                      <a:r>
                        <a:rPr lang="en-US" sz="1600" b="1" dirty="0">
                          <a:solidFill>
                            <a:schemeClr val="tx1"/>
                          </a:solidFill>
                          <a:effectLst/>
                        </a:rPr>
                        <a:t>Russia</a:t>
                      </a:r>
                      <a:endParaRPr lang="ru-RU" sz="1600" b="1" dirty="0">
                        <a:solidFill>
                          <a:schemeClr val="tx1"/>
                        </a:solidFill>
                        <a:effectLst/>
                      </a:endParaRPr>
                    </a:p>
                    <a:p>
                      <a:pPr algn="ctr">
                        <a:spcAft>
                          <a:spcPts val="0"/>
                        </a:spcAft>
                      </a:pPr>
                      <a:r>
                        <a:rPr lang="en-US" sz="1600" b="1" dirty="0">
                          <a:solidFill>
                            <a:schemeClr val="tx1"/>
                          </a:solidFill>
                          <a:effectLst/>
                        </a:rPr>
                        <a:t>UNIIM</a:t>
                      </a:r>
                      <a:endParaRPr lang="ru-RU" sz="1600" b="1" dirty="0">
                        <a:solidFill>
                          <a:schemeClr val="tx1"/>
                        </a:solidFill>
                        <a:effectLst/>
                      </a:endParaRPr>
                    </a:p>
                    <a:p>
                      <a:pPr algn="ctr">
                        <a:spcAft>
                          <a:spcPts val="0"/>
                        </a:spcAft>
                      </a:pPr>
                      <a:r>
                        <a:rPr lang="en-US" sz="1600" b="1" dirty="0">
                          <a:solidFill>
                            <a:schemeClr val="tx1"/>
                          </a:solidFill>
                          <a:effectLst/>
                        </a:rPr>
                        <a:t>Ekaterinburg</a:t>
                      </a:r>
                      <a:endParaRPr lang="ru-RU" sz="1600" b="1" dirty="0">
                        <a:solidFill>
                          <a:schemeClr val="tx1"/>
                        </a:solidFill>
                        <a:effectLst/>
                      </a:endParaRPr>
                    </a:p>
                    <a:p>
                      <a:pPr algn="ctr">
                        <a:spcAft>
                          <a:spcPts val="0"/>
                        </a:spcAft>
                      </a:pPr>
                      <a:r>
                        <a:rPr lang="en-US" sz="1600" b="1" dirty="0">
                          <a:solidFill>
                            <a:schemeClr val="tx1"/>
                          </a:solidFill>
                          <a:effectLst/>
                        </a:rPr>
                        <a:t> </a:t>
                      </a:r>
                      <a:endParaRPr lang="ru-RU" sz="1600" b="1" dirty="0">
                        <a:solidFill>
                          <a:schemeClr val="tx1"/>
                        </a:solidFill>
                        <a:effectLst/>
                      </a:endParaRPr>
                    </a:p>
                    <a:p>
                      <a:pPr algn="ctr">
                        <a:spcAft>
                          <a:spcPts val="0"/>
                        </a:spcAft>
                      </a:pPr>
                      <a:r>
                        <a:rPr lang="en-US" sz="1600" b="1" dirty="0">
                          <a:solidFill>
                            <a:schemeClr val="tx1"/>
                          </a:solidFill>
                          <a:effectLst/>
                        </a:rPr>
                        <a:t>GSO </a:t>
                      </a:r>
                      <a:r>
                        <a:rPr lang="ru-RU" sz="1600" b="1" dirty="0">
                          <a:solidFill>
                            <a:schemeClr val="tx1"/>
                          </a:solidFill>
                          <a:effectLst/>
                        </a:rPr>
                        <a:t>10276-2013</a:t>
                      </a:r>
                      <a:endParaRPr lang="ru-RU" sz="1600" b="1" dirty="0">
                        <a:solidFill>
                          <a:schemeClr val="tx1"/>
                        </a:solidFill>
                        <a:effectLst/>
                        <a:latin typeface="Times New Roman" panose="02020603050405020304" pitchFamily="18" charset="0"/>
                        <a:ea typeface="Times New Roman" panose="02020603050405020304" pitchFamily="18" charset="0"/>
                      </a:endParaRPr>
                    </a:p>
                  </a:txBody>
                  <a:tcPr marL="59555" marR="59555" marT="0" marB="0"/>
                </a:tc>
                <a:tc>
                  <a:txBody>
                    <a:bodyPr/>
                    <a:lstStyle/>
                    <a:p>
                      <a:pPr marL="388620" algn="l">
                        <a:spcAft>
                          <a:spcPts val="0"/>
                        </a:spcAft>
                        <a:tabLst>
                          <a:tab pos="919480" algn="l"/>
                        </a:tabLst>
                      </a:pPr>
                      <a:r>
                        <a:rPr lang="de-DE" sz="1600" b="1" dirty="0">
                          <a:solidFill>
                            <a:schemeClr val="tx1"/>
                          </a:solidFill>
                          <a:effectLst/>
                        </a:rPr>
                        <a:t>Belarus</a:t>
                      </a:r>
                      <a:endParaRPr lang="ru-RU" sz="1600" b="1" dirty="0">
                        <a:solidFill>
                          <a:schemeClr val="tx1"/>
                        </a:solidFill>
                        <a:effectLst/>
                      </a:endParaRPr>
                    </a:p>
                    <a:p>
                      <a:pPr marL="388620" algn="l">
                        <a:spcAft>
                          <a:spcPts val="0"/>
                        </a:spcAft>
                        <a:tabLst>
                          <a:tab pos="919480" algn="l"/>
                        </a:tabLst>
                      </a:pPr>
                      <a:r>
                        <a:rPr lang="de-DE" sz="1600" b="1" dirty="0" err="1">
                          <a:solidFill>
                            <a:schemeClr val="tx1"/>
                          </a:solidFill>
                          <a:effectLst/>
                        </a:rPr>
                        <a:t>Bulgaria</a:t>
                      </a:r>
                      <a:endParaRPr lang="ru-RU" sz="1600" b="1" dirty="0">
                        <a:solidFill>
                          <a:schemeClr val="tx1"/>
                        </a:solidFill>
                        <a:effectLst/>
                      </a:endParaRPr>
                    </a:p>
                    <a:p>
                      <a:pPr marL="388620" algn="l">
                        <a:spcAft>
                          <a:spcPts val="0"/>
                        </a:spcAft>
                        <a:tabLst>
                          <a:tab pos="919480" algn="l"/>
                        </a:tabLst>
                      </a:pPr>
                      <a:r>
                        <a:rPr lang="de-DE" sz="1600" b="1" dirty="0" err="1">
                          <a:solidFill>
                            <a:schemeClr val="tx1"/>
                          </a:solidFill>
                          <a:effectLst/>
                        </a:rPr>
                        <a:t>Kazakhstan</a:t>
                      </a:r>
                      <a:endParaRPr lang="ru-RU" sz="1600" b="1" dirty="0">
                        <a:solidFill>
                          <a:schemeClr val="tx1"/>
                        </a:solidFill>
                        <a:effectLst/>
                      </a:endParaRPr>
                    </a:p>
                    <a:p>
                      <a:pPr marL="388620" algn="l">
                        <a:spcAft>
                          <a:spcPts val="0"/>
                        </a:spcAft>
                        <a:tabLst>
                          <a:tab pos="919480" algn="l"/>
                        </a:tabLst>
                      </a:pPr>
                      <a:r>
                        <a:rPr lang="de-DE" sz="1600" b="1" dirty="0" err="1">
                          <a:solidFill>
                            <a:schemeClr val="tx1"/>
                          </a:solidFill>
                          <a:effectLst/>
                        </a:rPr>
                        <a:t>Kyrgyzstan</a:t>
                      </a:r>
                      <a:endParaRPr lang="ru-RU" sz="1600" b="1" dirty="0">
                        <a:solidFill>
                          <a:schemeClr val="tx1"/>
                        </a:solidFill>
                        <a:effectLst/>
                      </a:endParaRPr>
                    </a:p>
                    <a:p>
                      <a:pPr marL="388620" algn="l">
                        <a:spcAft>
                          <a:spcPts val="0"/>
                        </a:spcAft>
                        <a:tabLst>
                          <a:tab pos="919480" algn="l"/>
                        </a:tabLst>
                      </a:pPr>
                      <a:r>
                        <a:rPr lang="de-DE" sz="1600" b="1" dirty="0" err="1">
                          <a:solidFill>
                            <a:schemeClr val="tx1"/>
                          </a:solidFill>
                          <a:effectLst/>
                        </a:rPr>
                        <a:t>Slovakia</a:t>
                      </a:r>
                      <a:endParaRPr lang="ru-RU" sz="1600" b="1" dirty="0">
                        <a:solidFill>
                          <a:schemeClr val="tx1"/>
                        </a:solidFill>
                        <a:effectLst/>
                        <a:latin typeface="Times New Roman" panose="02020603050405020304" pitchFamily="18" charset="0"/>
                        <a:ea typeface="Times New Roman" panose="02020603050405020304" pitchFamily="18" charset="0"/>
                      </a:endParaRPr>
                    </a:p>
                  </a:txBody>
                  <a:tcPr marL="59555" marR="59555" marT="0" marB="0"/>
                </a:tc>
                <a:tc>
                  <a:txBody>
                    <a:bodyPr/>
                    <a:lstStyle/>
                    <a:p>
                      <a:pPr algn="ctr">
                        <a:spcAft>
                          <a:spcPts val="0"/>
                        </a:spcAft>
                      </a:pPr>
                      <a:r>
                        <a:rPr lang="ru-RU" sz="1600" b="1" dirty="0">
                          <a:solidFill>
                            <a:schemeClr val="tx1"/>
                          </a:solidFill>
                          <a:effectLst/>
                        </a:rPr>
                        <a:t>648/RU/14</a:t>
                      </a:r>
                      <a:endParaRPr lang="ru-RU" sz="1600" b="1" dirty="0">
                        <a:solidFill>
                          <a:schemeClr val="tx1"/>
                        </a:solidFill>
                        <a:effectLst/>
                        <a:latin typeface="Times New Roman" panose="02020603050405020304" pitchFamily="18" charset="0"/>
                        <a:ea typeface="Times New Roman" panose="02020603050405020304" pitchFamily="18" charset="0"/>
                      </a:endParaRPr>
                    </a:p>
                  </a:txBody>
                  <a:tcPr marL="59555" marR="59555" marT="0" marB="0"/>
                </a:tc>
                <a:extLst>
                  <a:ext uri="{0D108BD9-81ED-4DB2-BD59-A6C34878D82A}">
                    <a16:rowId xmlns:a16="http://schemas.microsoft.com/office/drawing/2014/main" xmlns="" val="2476898888"/>
                  </a:ext>
                </a:extLst>
              </a:tr>
              <a:tr h="1481153">
                <a:tc>
                  <a:txBody>
                    <a:bodyPr/>
                    <a:lstStyle/>
                    <a:p>
                      <a:pPr marL="0" lvl="0" indent="0" algn="ctr">
                        <a:spcAft>
                          <a:spcPts val="0"/>
                        </a:spcAft>
                        <a:buFont typeface="+mj-lt"/>
                        <a:buNone/>
                        <a:tabLst>
                          <a:tab pos="449580" algn="l"/>
                        </a:tabLst>
                      </a:pPr>
                      <a:r>
                        <a:rPr lang="en-US" sz="1600" dirty="0">
                          <a:effectLst/>
                        </a:rPr>
                        <a:t>2. </a:t>
                      </a:r>
                      <a:endParaRPr lang="ru-RU" sz="1600" dirty="0">
                        <a:effectLst/>
                        <a:latin typeface="Times New Roman" panose="02020603050405020304" pitchFamily="18" charset="0"/>
                        <a:ea typeface="Times New Roman" panose="02020603050405020304" pitchFamily="18" charset="0"/>
                      </a:endParaRPr>
                    </a:p>
                  </a:txBody>
                  <a:tcPr marL="59555" marR="59555" marT="0" marB="0"/>
                </a:tc>
                <a:tc>
                  <a:txBody>
                    <a:bodyPr/>
                    <a:lstStyle/>
                    <a:p>
                      <a:pPr>
                        <a:spcAft>
                          <a:spcPts val="0"/>
                        </a:spcAft>
                      </a:pPr>
                      <a:r>
                        <a:rPr lang="en-US" sz="1600" b="1" dirty="0">
                          <a:solidFill>
                            <a:schemeClr val="tx1"/>
                          </a:solidFill>
                          <a:effectLst/>
                        </a:rPr>
                        <a:t>CRMs for composition of refined gold (CRM set </a:t>
                      </a:r>
                      <a:r>
                        <a:rPr lang="en-US" sz="1600" b="1" dirty="0" err="1">
                          <a:solidFill>
                            <a:schemeClr val="tx1"/>
                          </a:solidFill>
                          <a:effectLst/>
                        </a:rPr>
                        <a:t>ZlN</a:t>
                      </a:r>
                      <a:r>
                        <a:rPr lang="en-US" sz="1600" b="1" dirty="0">
                          <a:solidFill>
                            <a:schemeClr val="tx1"/>
                          </a:solidFill>
                          <a:effectLst/>
                        </a:rPr>
                        <a:t>) </a:t>
                      </a:r>
                      <a:endParaRPr lang="ru-RU" sz="1600" b="1" dirty="0">
                        <a:solidFill>
                          <a:schemeClr val="tx1"/>
                        </a:solidFill>
                        <a:effectLst/>
                        <a:latin typeface="Times New Roman" panose="02020603050405020304" pitchFamily="18" charset="0"/>
                        <a:ea typeface="Times New Roman" panose="02020603050405020304" pitchFamily="18" charset="0"/>
                      </a:endParaRPr>
                    </a:p>
                  </a:txBody>
                  <a:tcPr marL="59555" marR="59555" marT="0" marB="0"/>
                </a:tc>
                <a:tc>
                  <a:txBody>
                    <a:bodyPr/>
                    <a:lstStyle/>
                    <a:p>
                      <a:pPr algn="ctr">
                        <a:spcAft>
                          <a:spcPts val="0"/>
                        </a:spcAft>
                        <a:tabLst>
                          <a:tab pos="919480" algn="l"/>
                        </a:tabLst>
                      </a:pPr>
                      <a:r>
                        <a:rPr lang="ru-RU" sz="1600" b="1" dirty="0">
                          <a:solidFill>
                            <a:schemeClr val="tx1"/>
                          </a:solidFill>
                          <a:effectLst/>
                        </a:rPr>
                        <a:t>Т</a:t>
                      </a:r>
                      <a:r>
                        <a:rPr lang="en-US" sz="1600" b="1" dirty="0">
                          <a:solidFill>
                            <a:schemeClr val="tx1"/>
                          </a:solidFill>
                          <a:effectLst/>
                        </a:rPr>
                        <a:t>C 1.12</a:t>
                      </a:r>
                      <a:endParaRPr lang="ru-RU" sz="1600" b="1" dirty="0">
                        <a:solidFill>
                          <a:schemeClr val="tx1"/>
                        </a:solidFill>
                        <a:effectLst/>
                      </a:endParaRPr>
                    </a:p>
                    <a:p>
                      <a:pPr algn="ctr">
                        <a:spcAft>
                          <a:spcPts val="0"/>
                        </a:spcAft>
                        <a:tabLst>
                          <a:tab pos="919480" algn="l"/>
                        </a:tabLst>
                      </a:pPr>
                      <a:r>
                        <a:rPr lang="en-US" sz="1600" b="1" dirty="0">
                          <a:solidFill>
                            <a:schemeClr val="tx1"/>
                          </a:solidFill>
                          <a:effectLst/>
                        </a:rPr>
                        <a:t>“Reference Materials”</a:t>
                      </a:r>
                      <a:endParaRPr lang="ru-RU" sz="1600" b="1" dirty="0">
                        <a:solidFill>
                          <a:schemeClr val="tx1"/>
                        </a:solidFill>
                        <a:effectLst/>
                      </a:endParaRPr>
                    </a:p>
                    <a:p>
                      <a:pPr algn="ctr" eaLnBrk="0" hangingPunct="0">
                        <a:spcAft>
                          <a:spcPts val="0"/>
                        </a:spcAft>
                        <a:tabLst>
                          <a:tab pos="919480" algn="l"/>
                        </a:tabLst>
                      </a:pPr>
                      <a:r>
                        <a:rPr lang="en-US" sz="1600" b="1" i="1" dirty="0">
                          <a:solidFill>
                            <a:schemeClr val="tx1"/>
                          </a:solidFill>
                          <a:effectLst/>
                        </a:rPr>
                        <a:t>Approval by correspondence</a:t>
                      </a:r>
                      <a:endParaRPr lang="ru-RU" sz="1600" b="1" i="1" dirty="0">
                        <a:solidFill>
                          <a:schemeClr val="tx1"/>
                        </a:solidFill>
                        <a:effectLst/>
                        <a:latin typeface="Times New Roman" panose="02020603050405020304" pitchFamily="18" charset="0"/>
                        <a:ea typeface="Times New Roman" panose="02020603050405020304" pitchFamily="18" charset="0"/>
                      </a:endParaRPr>
                    </a:p>
                  </a:txBody>
                  <a:tcPr marL="59555" marR="59555" marT="0" marB="0"/>
                </a:tc>
                <a:tc>
                  <a:txBody>
                    <a:bodyPr/>
                    <a:lstStyle/>
                    <a:p>
                      <a:pPr algn="ctr">
                        <a:spcAft>
                          <a:spcPts val="0"/>
                        </a:spcAft>
                      </a:pPr>
                      <a:r>
                        <a:rPr lang="en-US" sz="1600" b="1" dirty="0">
                          <a:solidFill>
                            <a:schemeClr val="tx1"/>
                          </a:solidFill>
                          <a:effectLst/>
                        </a:rPr>
                        <a:t>Russia</a:t>
                      </a:r>
                      <a:endParaRPr lang="ru-RU" sz="1600" b="1" dirty="0">
                        <a:solidFill>
                          <a:schemeClr val="tx1"/>
                        </a:solidFill>
                        <a:effectLst/>
                      </a:endParaRPr>
                    </a:p>
                    <a:p>
                      <a:pPr algn="ctr">
                        <a:spcAft>
                          <a:spcPts val="0"/>
                        </a:spcAft>
                      </a:pPr>
                      <a:r>
                        <a:rPr lang="en-US" sz="1600" b="1" dirty="0" err="1">
                          <a:solidFill>
                            <a:schemeClr val="tx1"/>
                          </a:solidFill>
                          <a:effectLst/>
                        </a:rPr>
                        <a:t>Krastsvetmet</a:t>
                      </a:r>
                      <a:endParaRPr lang="ru-RU" sz="1600" b="1" dirty="0">
                        <a:solidFill>
                          <a:schemeClr val="tx1"/>
                        </a:solidFill>
                        <a:effectLst/>
                      </a:endParaRPr>
                    </a:p>
                    <a:p>
                      <a:pPr algn="ctr">
                        <a:spcAft>
                          <a:spcPts val="0"/>
                        </a:spcAft>
                      </a:pPr>
                      <a:r>
                        <a:rPr lang="ru-RU" sz="1600" b="1" dirty="0" err="1">
                          <a:solidFill>
                            <a:schemeClr val="tx1"/>
                          </a:solidFill>
                          <a:effectLst/>
                        </a:rPr>
                        <a:t>Krasnoyarsk</a:t>
                      </a:r>
                      <a:r>
                        <a:rPr lang="ru-RU" sz="1600" b="1" dirty="0">
                          <a:solidFill>
                            <a:schemeClr val="tx1"/>
                          </a:solidFill>
                          <a:effectLst/>
                        </a:rPr>
                        <a:t> </a:t>
                      </a:r>
                    </a:p>
                    <a:p>
                      <a:pPr algn="ctr">
                        <a:spcAft>
                          <a:spcPts val="0"/>
                        </a:spcAft>
                      </a:pPr>
                      <a:r>
                        <a:rPr lang="en-US" sz="1600" b="1" dirty="0">
                          <a:solidFill>
                            <a:schemeClr val="tx1"/>
                          </a:solidFill>
                          <a:effectLst/>
                        </a:rPr>
                        <a:t> </a:t>
                      </a:r>
                      <a:endParaRPr lang="ru-RU" sz="1600" b="1" dirty="0">
                        <a:solidFill>
                          <a:schemeClr val="tx1"/>
                        </a:solidFill>
                        <a:effectLst/>
                      </a:endParaRPr>
                    </a:p>
                    <a:p>
                      <a:pPr algn="ctr">
                        <a:spcAft>
                          <a:spcPts val="0"/>
                        </a:spcAft>
                      </a:pPr>
                      <a:r>
                        <a:rPr lang="en-US" sz="1600" b="1" dirty="0">
                          <a:solidFill>
                            <a:schemeClr val="tx1"/>
                          </a:solidFill>
                          <a:effectLst/>
                        </a:rPr>
                        <a:t>GSO</a:t>
                      </a:r>
                      <a:r>
                        <a:rPr lang="ru-RU" sz="1600" b="1" dirty="0">
                          <a:solidFill>
                            <a:schemeClr val="tx1"/>
                          </a:solidFill>
                          <a:effectLst/>
                        </a:rPr>
                        <a:t> 10903-2017</a:t>
                      </a:r>
                      <a:endParaRPr lang="ru-RU" sz="1600" b="1" dirty="0">
                        <a:solidFill>
                          <a:schemeClr val="tx1"/>
                        </a:solidFill>
                        <a:effectLst/>
                        <a:latin typeface="Times New Roman" panose="02020603050405020304" pitchFamily="18" charset="0"/>
                        <a:ea typeface="Times New Roman" panose="02020603050405020304" pitchFamily="18" charset="0"/>
                      </a:endParaRPr>
                    </a:p>
                  </a:txBody>
                  <a:tcPr marL="59555" marR="59555" marT="0" marB="0"/>
                </a:tc>
                <a:tc>
                  <a:txBody>
                    <a:bodyPr/>
                    <a:lstStyle/>
                    <a:p>
                      <a:pPr marL="388620" algn="l">
                        <a:spcAft>
                          <a:spcPts val="0"/>
                        </a:spcAft>
                        <a:tabLst>
                          <a:tab pos="919480" algn="l"/>
                        </a:tabLst>
                      </a:pPr>
                      <a:r>
                        <a:rPr lang="de-DE" sz="1600" b="1" dirty="0">
                          <a:solidFill>
                            <a:schemeClr val="tx1"/>
                          </a:solidFill>
                          <a:effectLst/>
                        </a:rPr>
                        <a:t>Armenia</a:t>
                      </a:r>
                      <a:endParaRPr lang="ru-RU" sz="1600" b="1" dirty="0">
                        <a:solidFill>
                          <a:schemeClr val="tx1"/>
                        </a:solidFill>
                        <a:effectLst/>
                      </a:endParaRPr>
                    </a:p>
                    <a:p>
                      <a:pPr marL="388620" algn="l">
                        <a:spcAft>
                          <a:spcPts val="0"/>
                        </a:spcAft>
                        <a:tabLst>
                          <a:tab pos="919480" algn="l"/>
                        </a:tabLst>
                      </a:pPr>
                      <a:r>
                        <a:rPr lang="de-DE" sz="1600" b="1" dirty="0">
                          <a:solidFill>
                            <a:schemeClr val="tx1"/>
                          </a:solidFill>
                          <a:effectLst/>
                        </a:rPr>
                        <a:t>Belarus</a:t>
                      </a:r>
                      <a:endParaRPr lang="ru-RU" sz="1600" b="1" dirty="0">
                        <a:solidFill>
                          <a:schemeClr val="tx1"/>
                        </a:solidFill>
                        <a:effectLst/>
                      </a:endParaRPr>
                    </a:p>
                    <a:p>
                      <a:pPr marL="388620" algn="l">
                        <a:spcAft>
                          <a:spcPts val="0"/>
                        </a:spcAft>
                        <a:tabLst>
                          <a:tab pos="919480" algn="l"/>
                        </a:tabLst>
                      </a:pPr>
                      <a:r>
                        <a:rPr lang="de-DE" sz="1600" b="1" dirty="0" err="1">
                          <a:solidFill>
                            <a:schemeClr val="tx1"/>
                          </a:solidFill>
                          <a:effectLst/>
                        </a:rPr>
                        <a:t>Bulgaria</a:t>
                      </a:r>
                      <a:endParaRPr lang="ru-RU" sz="1600" b="1" dirty="0">
                        <a:solidFill>
                          <a:schemeClr val="tx1"/>
                        </a:solidFill>
                        <a:effectLst/>
                      </a:endParaRPr>
                    </a:p>
                    <a:p>
                      <a:pPr marL="388620" algn="l">
                        <a:spcAft>
                          <a:spcPts val="0"/>
                        </a:spcAft>
                        <a:tabLst>
                          <a:tab pos="919480" algn="l"/>
                        </a:tabLst>
                      </a:pPr>
                      <a:r>
                        <a:rPr lang="de-DE" sz="1600" b="1" dirty="0" err="1">
                          <a:solidFill>
                            <a:schemeClr val="tx1"/>
                          </a:solidFill>
                          <a:effectLst/>
                        </a:rPr>
                        <a:t>Slovakia</a:t>
                      </a:r>
                      <a:endParaRPr lang="ru-RU" sz="1600" b="1" dirty="0">
                        <a:solidFill>
                          <a:schemeClr val="tx1"/>
                        </a:solidFill>
                        <a:effectLst/>
                      </a:endParaRPr>
                    </a:p>
                    <a:p>
                      <a:pPr marL="388620" algn="l">
                        <a:spcAft>
                          <a:spcPts val="0"/>
                        </a:spcAft>
                        <a:tabLst>
                          <a:tab pos="919480" algn="l"/>
                        </a:tabLst>
                      </a:pPr>
                      <a:r>
                        <a:rPr lang="en-US" sz="1600" b="1" kern="1200" dirty="0">
                          <a:solidFill>
                            <a:schemeClr val="tx1"/>
                          </a:solidFill>
                          <a:effectLst/>
                          <a:latin typeface="+mn-lt"/>
                          <a:ea typeface="+mn-ea"/>
                          <a:cs typeface="+mn-cs"/>
                        </a:rPr>
                        <a:t>Uzbekistan</a:t>
                      </a:r>
                      <a:endParaRPr lang="ru-RU" sz="1600" b="1" kern="1200" dirty="0">
                        <a:solidFill>
                          <a:schemeClr val="tx1"/>
                        </a:solidFill>
                        <a:effectLst/>
                        <a:latin typeface="+mn-lt"/>
                        <a:ea typeface="+mn-ea"/>
                        <a:cs typeface="+mn-cs"/>
                      </a:endParaRPr>
                    </a:p>
                  </a:txBody>
                  <a:tcPr marL="59555" marR="59555" marT="0" marB="0"/>
                </a:tc>
                <a:tc>
                  <a:txBody>
                    <a:bodyPr/>
                    <a:lstStyle/>
                    <a:p>
                      <a:pPr algn="ctr">
                        <a:spcAft>
                          <a:spcPts val="0"/>
                        </a:spcAft>
                      </a:pPr>
                      <a:r>
                        <a:rPr lang="ru-RU" sz="1600" b="1" dirty="0">
                          <a:solidFill>
                            <a:schemeClr val="tx1"/>
                          </a:solidFill>
                          <a:effectLst/>
                        </a:rPr>
                        <a:t>732/RU/17</a:t>
                      </a:r>
                      <a:endParaRPr lang="ru-RU" sz="1600" b="1" dirty="0">
                        <a:solidFill>
                          <a:schemeClr val="tx1"/>
                        </a:solidFill>
                        <a:effectLst/>
                        <a:latin typeface="Times New Roman" panose="02020603050405020304" pitchFamily="18" charset="0"/>
                        <a:ea typeface="Times New Roman" panose="02020603050405020304" pitchFamily="18" charset="0"/>
                      </a:endParaRPr>
                    </a:p>
                  </a:txBody>
                  <a:tcPr marL="59555" marR="59555" marT="0" marB="0"/>
                </a:tc>
                <a:extLst>
                  <a:ext uri="{0D108BD9-81ED-4DB2-BD59-A6C34878D82A}">
                    <a16:rowId xmlns:a16="http://schemas.microsoft.com/office/drawing/2014/main" xmlns="" val="1524247852"/>
                  </a:ext>
                </a:extLst>
              </a:tr>
            </a:tbl>
          </a:graphicData>
        </a:graphic>
      </p:graphicFrame>
      <p:sp>
        <p:nvSpPr>
          <p:cNvPr id="11" name="Заголовок 1">
            <a:extLst>
              <a:ext uri="{FF2B5EF4-FFF2-40B4-BE49-F238E27FC236}">
                <a16:creationId xmlns:a16="http://schemas.microsoft.com/office/drawing/2014/main" xmlns="" id="{FA16FDC9-ABD1-4461-BDDB-C892ADED2386}"/>
              </a:ext>
            </a:extLst>
          </p:cNvPr>
          <p:cNvSpPr>
            <a:spLocks noGrp="1"/>
          </p:cNvSpPr>
          <p:nvPr>
            <p:ph type="title"/>
          </p:nvPr>
        </p:nvSpPr>
        <p:spPr>
          <a:xfrm>
            <a:off x="215517" y="620688"/>
            <a:ext cx="8829568" cy="1224136"/>
          </a:xfrm>
        </p:spPr>
        <p:txBody>
          <a:bodyPr/>
          <a:lstStyle/>
          <a:p>
            <a:r>
              <a:rPr lang="en-US" sz="1600" b="1" u="sng" dirty="0">
                <a:solidFill>
                  <a:srgbClr val="003760"/>
                </a:solidFill>
                <a:latin typeface="Arial Black" panose="020B0A04020102020204" pitchFamily="34" charset="0"/>
                <a:ea typeface="+mn-ea"/>
                <a:cs typeface="+mn-cs"/>
              </a:rPr>
              <a:t>agenda item 11</a:t>
            </a:r>
            <a:r>
              <a:rPr lang="ru-RU" sz="1600" b="1" dirty="0">
                <a:solidFill>
                  <a:srgbClr val="003760"/>
                </a:solidFill>
                <a:latin typeface="Arial Black" panose="020B0A04020102020204" pitchFamily="34" charset="0"/>
                <a:ea typeface="+mn-ea"/>
                <a:cs typeface="+mn-cs"/>
              </a:rPr>
              <a:t> </a:t>
            </a:r>
            <a:r>
              <a:rPr lang="en-US" sz="1600" b="1" dirty="0">
                <a:solidFill>
                  <a:srgbClr val="003760"/>
                </a:solidFill>
                <a:latin typeface="Arial Black" panose="020B0A04020102020204" pitchFamily="34" charset="0"/>
                <a:ea typeface="+mn-ea"/>
                <a:cs typeface="+mn-cs"/>
              </a:rPr>
              <a:t>Presentation of CRMs, developed within COOMET, for the recognition as COOMET CRMs </a:t>
            </a:r>
            <a:r>
              <a:rPr lang="ru-RU" sz="1600" b="1" dirty="0">
                <a:solidFill>
                  <a:srgbClr val="003760"/>
                </a:solidFill>
                <a:latin typeface="Arial Black" panose="020B0A04020102020204" pitchFamily="34" charset="0"/>
                <a:ea typeface="+mn-ea"/>
                <a:cs typeface="+mn-cs"/>
              </a:rPr>
              <a:t/>
            </a:r>
            <a:br>
              <a:rPr lang="ru-RU" sz="1600" b="1" dirty="0">
                <a:solidFill>
                  <a:srgbClr val="003760"/>
                </a:solidFill>
                <a:latin typeface="Arial Black" panose="020B0A04020102020204" pitchFamily="34" charset="0"/>
                <a:ea typeface="+mn-ea"/>
                <a:cs typeface="+mn-cs"/>
              </a:rPr>
            </a:br>
            <a:r>
              <a:rPr lang="en-US" sz="1600" b="1" dirty="0">
                <a:solidFill>
                  <a:srgbClr val="C00000"/>
                </a:solidFill>
                <a:latin typeface="Arial Black" panose="020B0A04020102020204" pitchFamily="34" charset="0"/>
                <a:ea typeface="+mn-ea"/>
                <a:cs typeface="+mn-cs"/>
              </a:rPr>
              <a:t>LIST</a:t>
            </a:r>
            <a:br>
              <a:rPr lang="en-US" sz="1600" b="1" dirty="0">
                <a:solidFill>
                  <a:srgbClr val="C00000"/>
                </a:solidFill>
                <a:latin typeface="Arial Black" panose="020B0A04020102020204" pitchFamily="34" charset="0"/>
                <a:ea typeface="+mn-ea"/>
                <a:cs typeface="+mn-cs"/>
              </a:rPr>
            </a:br>
            <a:r>
              <a:rPr lang="en-US" sz="1600" b="1" dirty="0">
                <a:solidFill>
                  <a:srgbClr val="C00000"/>
                </a:solidFill>
                <a:latin typeface="Arial Black" panose="020B0A04020102020204" pitchFamily="34" charset="0"/>
                <a:ea typeface="+mn-ea"/>
                <a:cs typeface="+mn-cs"/>
              </a:rPr>
              <a:t>of certified reference materials, agreed for the recognition as COOMET CRMs</a:t>
            </a:r>
            <a:br>
              <a:rPr lang="en-US" sz="1600" b="1" dirty="0">
                <a:solidFill>
                  <a:srgbClr val="C00000"/>
                </a:solidFill>
                <a:latin typeface="Arial Black" panose="020B0A04020102020204" pitchFamily="34" charset="0"/>
                <a:ea typeface="+mn-ea"/>
                <a:cs typeface="+mn-cs"/>
              </a:rPr>
            </a:br>
            <a:endParaRPr lang="ru-RU" sz="1600" b="1" dirty="0">
              <a:solidFill>
                <a:srgbClr val="C00000"/>
              </a:solidFill>
              <a:latin typeface="Arial Black" panose="020B0A04020102020204" pitchFamily="34" charset="0"/>
              <a:ea typeface="+mn-ea"/>
              <a:cs typeface="+mn-cs"/>
            </a:endParaRPr>
          </a:p>
        </p:txBody>
      </p:sp>
    </p:spTree>
    <p:extLst>
      <p:ext uri="{BB962C8B-B14F-4D97-AF65-F5344CB8AC3E}">
        <p14:creationId xmlns:p14="http://schemas.microsoft.com/office/powerpoint/2010/main" val="42196411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half" idx="2"/>
          </p:nvPr>
        </p:nvSpPr>
        <p:spPr>
          <a:xfrm>
            <a:off x="338974" y="746783"/>
            <a:ext cx="4077020" cy="5974692"/>
          </a:xfrm>
        </p:spPr>
        <p:txBody>
          <a:bodyPr/>
          <a:lstStyle/>
          <a:p>
            <a:pPr marL="0" indent="0" algn="ctr">
              <a:buNone/>
            </a:pPr>
            <a:r>
              <a:rPr lang="ru-RU" sz="1400" b="1" dirty="0">
                <a:solidFill>
                  <a:srgbClr val="C00000"/>
                </a:solidFill>
                <a:latin typeface="Arial Black" panose="020B0A04020102020204" pitchFamily="34" charset="0"/>
              </a:rPr>
              <a:t>ПРОЕКТ РЕЗОЛЮЦИИ</a:t>
            </a:r>
          </a:p>
          <a:p>
            <a:pPr marL="0" indent="0" algn="ctr">
              <a:buNone/>
            </a:pPr>
            <a:r>
              <a:rPr lang="ru-RU" sz="1400" b="1" dirty="0">
                <a:solidFill>
                  <a:srgbClr val="C00000"/>
                </a:solidFill>
                <a:latin typeface="Arial Black" panose="020B0A04020102020204" pitchFamily="34" charset="0"/>
              </a:rPr>
              <a:t>По п.11.1</a:t>
            </a:r>
          </a:p>
          <a:p>
            <a:pPr marL="0" indent="0" algn="just">
              <a:buNone/>
            </a:pPr>
            <a:r>
              <a:rPr lang="ru-RU" sz="1400" b="1" dirty="0">
                <a:solidFill>
                  <a:srgbClr val="262062"/>
                </a:solidFill>
                <a:latin typeface="Arial Black" panose="020B0A04020102020204" pitchFamily="34" charset="0"/>
              </a:rPr>
              <a:t>11.1.1 Признать СО, согласованные ТК 1.12, в качестве СО КООМЕТ </a:t>
            </a:r>
            <a:r>
              <a:rPr lang="ru-RU" sz="1400" b="1" dirty="0">
                <a:latin typeface="Arial Black" panose="020B0A04020102020204" pitchFamily="34" charset="0"/>
              </a:rPr>
              <a:t>(</a:t>
            </a:r>
            <a:r>
              <a:rPr lang="ru-RU" sz="1400" b="1" dirty="0">
                <a:solidFill>
                  <a:srgbClr val="0070C0"/>
                </a:solidFill>
                <a:latin typeface="Arial Black" panose="020B0A04020102020204" pitchFamily="34" charset="0"/>
              </a:rPr>
              <a:t>Приложение COOMЕT-28/…</a:t>
            </a:r>
            <a:r>
              <a:rPr lang="ru-RU" sz="1400" b="1" dirty="0">
                <a:solidFill>
                  <a:srgbClr val="262062"/>
                </a:solidFill>
                <a:latin typeface="Arial Black" panose="020B0A04020102020204" pitchFamily="34" charset="0"/>
              </a:rPr>
              <a:t>), с учетом стран, присоединившихся к их признанию. </a:t>
            </a:r>
          </a:p>
          <a:p>
            <a:pPr marL="0" indent="0" algn="just">
              <a:buNone/>
            </a:pPr>
            <a:endParaRPr lang="ru-RU" sz="1400" b="1" dirty="0">
              <a:latin typeface="Arial Black" panose="020B0A04020102020204" pitchFamily="34" charset="0"/>
            </a:endParaRPr>
          </a:p>
          <a:p>
            <a:pPr marL="0" indent="0" algn="just">
              <a:buNone/>
            </a:pPr>
            <a:r>
              <a:rPr lang="ru-RU" sz="1400" b="1" dirty="0">
                <a:solidFill>
                  <a:srgbClr val="262062"/>
                </a:solidFill>
                <a:latin typeface="Arial Black" panose="020B0A04020102020204" pitchFamily="34" charset="0"/>
              </a:rPr>
              <a:t>11.1.2 Просить Корреспондентов стран – членов КООМЕТ в ТК 1.12 не приславших заключение, рассмотреть </a:t>
            </a:r>
            <a:r>
              <a:rPr lang="ru-RU" sz="1400" b="1" dirty="0">
                <a:solidFill>
                  <a:srgbClr val="0070C0"/>
                </a:solidFill>
                <a:latin typeface="Arial Black" panose="020B0A04020102020204" pitchFamily="34" charset="0"/>
              </a:rPr>
              <a:t>Приложение COOMЕT-28/…</a:t>
            </a:r>
            <a:r>
              <a:rPr lang="ru-RU" sz="1400" b="1" dirty="0">
                <a:latin typeface="Arial Black" panose="020B0A04020102020204" pitchFamily="34" charset="0"/>
              </a:rPr>
              <a:t> </a:t>
            </a:r>
            <a:r>
              <a:rPr lang="ru-RU" sz="1400" b="1" dirty="0">
                <a:solidFill>
                  <a:srgbClr val="262062"/>
                </a:solidFill>
                <a:latin typeface="Arial Black" panose="020B0A04020102020204" pitchFamily="34" charset="0"/>
              </a:rPr>
              <a:t>и до 01.05.2018 г. направить в Секретариат ТК 1.12 (УНИИМ) информацию о возможности признания  СО в качестве СО КООМЕТ.</a:t>
            </a:r>
          </a:p>
          <a:p>
            <a:pPr marL="0" indent="0" algn="just">
              <a:buNone/>
            </a:pPr>
            <a:endParaRPr lang="ru-RU" sz="1400" b="1" dirty="0">
              <a:solidFill>
                <a:srgbClr val="262062"/>
              </a:solidFill>
              <a:latin typeface="Arial Black" panose="020B0A04020102020204" pitchFamily="34" charset="0"/>
            </a:endParaRPr>
          </a:p>
          <a:p>
            <a:pPr marL="0" indent="0" algn="just">
              <a:buNone/>
            </a:pPr>
            <a:r>
              <a:rPr lang="ru-RU" sz="1400" b="1" dirty="0">
                <a:solidFill>
                  <a:srgbClr val="262062"/>
                </a:solidFill>
                <a:latin typeface="Arial Black" panose="020B0A04020102020204" pitchFamily="34" charset="0"/>
              </a:rPr>
              <a:t>11.1.3 Просить Секретариат ТК 1.12 (УНИИМ) зарегистрировать СО, включенные в </a:t>
            </a:r>
            <a:r>
              <a:rPr lang="ru-RU" sz="1400" b="1" dirty="0">
                <a:solidFill>
                  <a:srgbClr val="0070C0"/>
                </a:solidFill>
                <a:latin typeface="Arial Black" panose="020B0A04020102020204" pitchFamily="34" charset="0"/>
              </a:rPr>
              <a:t>Приложение COOMЕT-28/…</a:t>
            </a:r>
            <a:r>
              <a:rPr lang="ru-RU" sz="1400" b="1" dirty="0">
                <a:solidFill>
                  <a:srgbClr val="262062"/>
                </a:solidFill>
                <a:latin typeface="Arial Black" panose="020B0A04020102020204" pitchFamily="34" charset="0"/>
              </a:rPr>
              <a:t>, с учетом дополнительно присоединившихся стран, в Реестре СО КООМЕТ в соответствии с правилами Рекомендации СООМЕТ R/RM/4:2008. </a:t>
            </a:r>
          </a:p>
          <a:p>
            <a:endParaRPr lang="ru-RU" dirty="0"/>
          </a:p>
        </p:txBody>
      </p:sp>
      <p:sp>
        <p:nvSpPr>
          <p:cNvPr id="7" name="Номер слайда 6"/>
          <p:cNvSpPr>
            <a:spLocks noGrp="1"/>
          </p:cNvSpPr>
          <p:nvPr>
            <p:ph type="sldNum" sz="quarter" idx="12"/>
          </p:nvPr>
        </p:nvSpPr>
        <p:spPr/>
        <p:txBody>
          <a:bodyPr/>
          <a:lstStyle/>
          <a:p>
            <a:pPr>
              <a:defRPr/>
            </a:pPr>
            <a:fld id="{32688879-1EBD-43B1-9DB2-0649EA3C574F}" type="slidenum">
              <a:rPr lang="ru-RU" smtClean="0"/>
              <a:pPr>
                <a:defRPr/>
              </a:pPr>
              <a:t>4</a:t>
            </a:fld>
            <a:endParaRPr lang="ru-RU"/>
          </a:p>
        </p:txBody>
      </p:sp>
      <p:sp>
        <p:nvSpPr>
          <p:cNvPr id="9" name="Объект 3">
            <a:extLst>
              <a:ext uri="{FF2B5EF4-FFF2-40B4-BE49-F238E27FC236}">
                <a16:creationId xmlns:a16="http://schemas.microsoft.com/office/drawing/2014/main" xmlns="" id="{13A53B51-B1F0-43B8-A622-1AD97EB8C6BA}"/>
              </a:ext>
            </a:extLst>
          </p:cNvPr>
          <p:cNvSpPr>
            <a:spLocks noGrp="1"/>
          </p:cNvSpPr>
          <p:nvPr>
            <p:ph sz="quarter" idx="4"/>
          </p:nvPr>
        </p:nvSpPr>
        <p:spPr>
          <a:xfrm>
            <a:off x="4728007" y="778173"/>
            <a:ext cx="4077020" cy="5943302"/>
          </a:xfrm>
        </p:spPr>
        <p:txBody>
          <a:bodyPr/>
          <a:lstStyle/>
          <a:p>
            <a:pPr marL="0" indent="0" algn="ctr">
              <a:buNone/>
            </a:pPr>
            <a:r>
              <a:rPr lang="en-US" sz="1400" b="1" dirty="0">
                <a:solidFill>
                  <a:srgbClr val="C00000"/>
                </a:solidFill>
                <a:latin typeface="Arial Black" panose="020B0A04020102020204" pitchFamily="34" charset="0"/>
              </a:rPr>
              <a:t>DRAFT RESOLUTION</a:t>
            </a:r>
          </a:p>
          <a:p>
            <a:pPr marL="0" indent="0" algn="ctr">
              <a:buNone/>
            </a:pPr>
            <a:r>
              <a:rPr lang="en-US" sz="1400" b="1" dirty="0">
                <a:solidFill>
                  <a:srgbClr val="C00000"/>
                </a:solidFill>
                <a:latin typeface="Arial Black" panose="020B0A04020102020204" pitchFamily="34" charset="0"/>
              </a:rPr>
              <a:t>For agenda item.11.</a:t>
            </a:r>
            <a:r>
              <a:rPr lang="ru-RU" sz="1400" b="1" dirty="0">
                <a:solidFill>
                  <a:srgbClr val="C00000"/>
                </a:solidFill>
                <a:latin typeface="Arial Black" panose="020B0A04020102020204" pitchFamily="34" charset="0"/>
              </a:rPr>
              <a:t>1</a:t>
            </a:r>
            <a:endParaRPr lang="en-US" sz="1400" b="1" dirty="0">
              <a:solidFill>
                <a:srgbClr val="C00000"/>
              </a:solidFill>
              <a:latin typeface="Arial Black" panose="020B0A04020102020204" pitchFamily="34" charset="0"/>
            </a:endParaRPr>
          </a:p>
          <a:p>
            <a:pPr marL="0" indent="0" algn="just">
              <a:buNone/>
            </a:pPr>
            <a:r>
              <a:rPr lang="en-US" sz="1400" b="1" dirty="0">
                <a:solidFill>
                  <a:srgbClr val="262062"/>
                </a:solidFill>
                <a:latin typeface="Arial Black" panose="020B0A04020102020204" pitchFamily="34" charset="0"/>
              </a:rPr>
              <a:t>11.1.1. To recognize CRMs, agreed by TC 1.12, as COOMET CRMs (</a:t>
            </a:r>
            <a:r>
              <a:rPr lang="en-US" sz="1400" b="1" dirty="0">
                <a:solidFill>
                  <a:srgbClr val="0070C0"/>
                </a:solidFill>
                <a:latin typeface="Arial Black" panose="020B0A04020102020204" pitchFamily="34" charset="0"/>
              </a:rPr>
              <a:t>Annex COOMET-28/…</a:t>
            </a:r>
            <a:r>
              <a:rPr lang="en-US" sz="1400" b="1" dirty="0">
                <a:solidFill>
                  <a:srgbClr val="262062"/>
                </a:solidFill>
                <a:latin typeface="Arial Black" panose="020B0A04020102020204" pitchFamily="34" charset="0"/>
              </a:rPr>
              <a:t>), taking into consideration the countries, which have joined their recognition.</a:t>
            </a:r>
            <a:endParaRPr lang="ru-RU" sz="1400" b="1" dirty="0">
              <a:solidFill>
                <a:srgbClr val="262062"/>
              </a:solidFill>
              <a:latin typeface="Arial Black" panose="020B0A04020102020204" pitchFamily="34" charset="0"/>
            </a:endParaRPr>
          </a:p>
          <a:p>
            <a:pPr marL="0" indent="0" algn="just">
              <a:buNone/>
            </a:pPr>
            <a:endParaRPr lang="en-US" sz="1400" b="1" dirty="0">
              <a:latin typeface="Arial Black" panose="020B0A04020102020204" pitchFamily="34" charset="0"/>
            </a:endParaRPr>
          </a:p>
          <a:p>
            <a:pPr marL="0" indent="0" algn="just">
              <a:buNone/>
            </a:pPr>
            <a:r>
              <a:rPr lang="en-US" sz="1400" b="1" dirty="0">
                <a:solidFill>
                  <a:srgbClr val="262062"/>
                </a:solidFill>
                <a:latin typeface="Arial Black" panose="020B0A04020102020204" pitchFamily="34" charset="0"/>
              </a:rPr>
              <a:t>11.1.2. To request the Contact Persons of COOMET member-countries in TC 1.12, which have not submitted their conclusions, to consider the </a:t>
            </a:r>
            <a:r>
              <a:rPr lang="en-US" sz="1400" b="1" dirty="0">
                <a:solidFill>
                  <a:srgbClr val="0070C0"/>
                </a:solidFill>
                <a:latin typeface="Arial Black" panose="020B0A04020102020204" pitchFamily="34" charset="0"/>
              </a:rPr>
              <a:t>Annex COOMET-28/…</a:t>
            </a:r>
            <a:r>
              <a:rPr lang="en-US" sz="1400" b="1" dirty="0">
                <a:latin typeface="Arial Black" panose="020B0A04020102020204" pitchFamily="34" charset="0"/>
              </a:rPr>
              <a:t> </a:t>
            </a:r>
            <a:r>
              <a:rPr lang="en-US" sz="1400" b="1" dirty="0">
                <a:solidFill>
                  <a:srgbClr val="262062"/>
                </a:solidFill>
                <a:latin typeface="Arial Black" panose="020B0A04020102020204" pitchFamily="34" charset="0"/>
              </a:rPr>
              <a:t>and to send the information on the possibility to recognize COOMET CRMs to the Secretariat of TC 1.12 (UNIIM) by 01 May 2018.</a:t>
            </a:r>
            <a:endParaRPr lang="ru-RU" sz="1400" b="1" dirty="0">
              <a:solidFill>
                <a:srgbClr val="262062"/>
              </a:solidFill>
              <a:latin typeface="Arial Black" panose="020B0A04020102020204" pitchFamily="34" charset="0"/>
            </a:endParaRPr>
          </a:p>
          <a:p>
            <a:pPr marL="0" indent="0" algn="just">
              <a:buNone/>
            </a:pPr>
            <a:endParaRPr lang="en-US" sz="1400" b="1" dirty="0">
              <a:solidFill>
                <a:srgbClr val="262062"/>
              </a:solidFill>
              <a:latin typeface="Arial Black" panose="020B0A04020102020204" pitchFamily="34" charset="0"/>
            </a:endParaRPr>
          </a:p>
          <a:p>
            <a:pPr marL="0" indent="0" algn="just">
              <a:buNone/>
            </a:pPr>
            <a:r>
              <a:rPr lang="en-US" sz="1400" b="1" dirty="0">
                <a:solidFill>
                  <a:srgbClr val="262062"/>
                </a:solidFill>
                <a:latin typeface="Arial Black" panose="020B0A04020102020204" pitchFamily="34" charset="0"/>
              </a:rPr>
              <a:t>11.1.3 To request the Secretariat of TC 1.12 (UNIIM) to enter CRMs, included in the </a:t>
            </a:r>
            <a:r>
              <a:rPr lang="en-US" sz="1400" b="1" dirty="0">
                <a:solidFill>
                  <a:srgbClr val="0070C0"/>
                </a:solidFill>
                <a:latin typeface="Arial Black" panose="020B0A04020102020204" pitchFamily="34" charset="0"/>
              </a:rPr>
              <a:t>Annex COOMET-28/…</a:t>
            </a:r>
            <a:r>
              <a:rPr lang="en-US" sz="1400" b="1" dirty="0">
                <a:solidFill>
                  <a:srgbClr val="262062"/>
                </a:solidFill>
                <a:latin typeface="Arial Black" panose="020B0A04020102020204" pitchFamily="34" charset="0"/>
              </a:rPr>
              <a:t>, in the Register of COOMET CRMs, taking into account additionally joining countries, in compliance with the requirements of COOMET Recommendation R/RM/4:2008.</a:t>
            </a:r>
          </a:p>
          <a:p>
            <a:endParaRPr lang="ru-RU" dirty="0"/>
          </a:p>
        </p:txBody>
      </p:sp>
    </p:spTree>
    <p:extLst>
      <p:ext uri="{BB962C8B-B14F-4D97-AF65-F5344CB8AC3E}">
        <p14:creationId xmlns:p14="http://schemas.microsoft.com/office/powerpoint/2010/main" val="1545125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47651" y="620688"/>
            <a:ext cx="4040188" cy="815216"/>
          </a:xfrm>
        </p:spPr>
        <p:txBody>
          <a:bodyPr/>
          <a:lstStyle/>
          <a:p>
            <a:pPr algn="ctr">
              <a:spcBef>
                <a:spcPts val="0"/>
              </a:spcBef>
            </a:pPr>
            <a:r>
              <a:rPr lang="ru-RU" altLang="ja-JP" sz="1600" u="sng" dirty="0">
                <a:solidFill>
                  <a:srgbClr val="262062"/>
                </a:solidFill>
                <a:latin typeface="Arial Black" panose="020B0A04020102020204" pitchFamily="34" charset="0"/>
                <a:ea typeface="+mj-ea"/>
                <a:cs typeface="+mj-cs"/>
              </a:rPr>
              <a:t>По п.11.2 повестки дня</a:t>
            </a:r>
          </a:p>
          <a:p>
            <a:pPr algn="ctr">
              <a:spcBef>
                <a:spcPts val="0"/>
              </a:spcBef>
            </a:pPr>
            <a:r>
              <a:rPr lang="ru-RU" altLang="ja-JP" sz="1600" dirty="0">
                <a:solidFill>
                  <a:srgbClr val="C00000"/>
                </a:solidFill>
                <a:latin typeface="Arial Black" panose="020B0A04020102020204" pitchFamily="34" charset="0"/>
                <a:ea typeface="+mj-ea"/>
                <a:cs typeface="+mj-cs"/>
              </a:rPr>
              <a:t>Информация </a:t>
            </a:r>
          </a:p>
          <a:p>
            <a:pPr algn="ctr">
              <a:spcBef>
                <a:spcPts val="0"/>
              </a:spcBef>
            </a:pPr>
            <a:r>
              <a:rPr lang="ru-RU" altLang="ja-JP" sz="1600" dirty="0">
                <a:solidFill>
                  <a:srgbClr val="C00000"/>
                </a:solidFill>
                <a:latin typeface="Arial Black" panose="020B0A04020102020204" pitchFamily="34" charset="0"/>
                <a:ea typeface="+mj-ea"/>
                <a:cs typeface="+mj-cs"/>
              </a:rPr>
              <a:t>о Реестре СО КООМЕТ</a:t>
            </a:r>
            <a:endParaRPr lang="ru-RU" sz="1600" dirty="0">
              <a:solidFill>
                <a:srgbClr val="C00000"/>
              </a:solidFill>
              <a:latin typeface="Arial Black" panose="020B0A04020102020204" pitchFamily="34" charset="0"/>
              <a:ea typeface="+mj-ea"/>
              <a:cs typeface="+mj-cs"/>
            </a:endParaRPr>
          </a:p>
        </p:txBody>
      </p:sp>
      <p:sp>
        <p:nvSpPr>
          <p:cNvPr id="4" name="Объект 3"/>
          <p:cNvSpPr>
            <a:spLocks noGrp="1"/>
          </p:cNvSpPr>
          <p:nvPr>
            <p:ph sz="half" idx="2"/>
          </p:nvPr>
        </p:nvSpPr>
        <p:spPr>
          <a:xfrm>
            <a:off x="419405" y="1426072"/>
            <a:ext cx="4068433" cy="2154773"/>
          </a:xfrm>
        </p:spPr>
        <p:txBody>
          <a:bodyPr/>
          <a:lstStyle/>
          <a:p>
            <a:pPr algn="just"/>
            <a:r>
              <a:rPr lang="ru-RU" altLang="ru-RU" sz="1400" b="1" dirty="0">
                <a:solidFill>
                  <a:srgbClr val="262062"/>
                </a:solidFill>
                <a:latin typeface="Arial Black" panose="020B0A04020102020204" pitchFamily="34" charset="0"/>
                <a:cs typeface="Times New Roman" pitchFamily="18" charset="0"/>
              </a:rPr>
              <a:t>По состоянию на 10.04.2018 в Реестре СО КООМЕТ зарегистрировано</a:t>
            </a:r>
            <a:r>
              <a:rPr lang="ru-RU" altLang="ru-RU" sz="1400" b="1" dirty="0">
                <a:solidFill>
                  <a:srgbClr val="000000"/>
                </a:solidFill>
                <a:latin typeface="Arial Black" panose="020B0A04020102020204" pitchFamily="34" charset="0"/>
                <a:cs typeface="Times New Roman" pitchFamily="18" charset="0"/>
              </a:rPr>
              <a:t> </a:t>
            </a:r>
            <a:r>
              <a:rPr lang="ru-RU" altLang="ru-RU" sz="1400" b="1" dirty="0">
                <a:solidFill>
                  <a:schemeClr val="accent2"/>
                </a:solidFill>
                <a:latin typeface="Arial Black" panose="020B0A04020102020204" pitchFamily="34" charset="0"/>
              </a:rPr>
              <a:t>113 типов национальных СО</a:t>
            </a:r>
            <a:r>
              <a:rPr lang="ru-RU" altLang="ru-RU" sz="1400" b="1" dirty="0">
                <a:solidFill>
                  <a:srgbClr val="000000"/>
                </a:solidFill>
                <a:latin typeface="Arial Black" panose="020B0A04020102020204" pitchFamily="34" charset="0"/>
                <a:cs typeface="Times New Roman" pitchFamily="18" charset="0"/>
              </a:rPr>
              <a:t> </a:t>
            </a:r>
            <a:r>
              <a:rPr lang="ru-RU" altLang="ru-RU" sz="1400" b="1" dirty="0">
                <a:solidFill>
                  <a:srgbClr val="262062"/>
                </a:solidFill>
                <a:latin typeface="Arial Black" panose="020B0A04020102020204" pitchFamily="34" charset="0"/>
                <a:cs typeface="Times New Roman" pitchFamily="18" charset="0"/>
              </a:rPr>
              <a:t>стран-членов КООМЕТ, из них 16 типов СО являются исключенными.</a:t>
            </a:r>
          </a:p>
          <a:p>
            <a:pPr algn="just"/>
            <a:r>
              <a:rPr lang="ru-RU" altLang="ru-RU" sz="1400" b="1" dirty="0">
                <a:solidFill>
                  <a:srgbClr val="262062"/>
                </a:solidFill>
                <a:latin typeface="Arial Black" panose="020B0A04020102020204" pitchFamily="34" charset="0"/>
                <a:cs typeface="Times New Roman" pitchFamily="18" charset="0"/>
              </a:rPr>
              <a:t>Информация о распределении СО КООМЕТ по странам-членам КООМЕТ приведена в таблице:</a:t>
            </a:r>
            <a:endParaRPr lang="ru-RU" altLang="ru-RU" sz="1400" b="1" dirty="0">
              <a:solidFill>
                <a:srgbClr val="262062"/>
              </a:solidFill>
              <a:latin typeface="Arial Black" panose="020B0A04020102020204" pitchFamily="34" charset="0"/>
            </a:endParaRPr>
          </a:p>
          <a:p>
            <a:endParaRPr lang="ru-RU" dirty="0"/>
          </a:p>
        </p:txBody>
      </p:sp>
      <p:sp>
        <p:nvSpPr>
          <p:cNvPr id="6" name="Объект 5"/>
          <p:cNvSpPr>
            <a:spLocks noGrp="1"/>
          </p:cNvSpPr>
          <p:nvPr>
            <p:ph sz="quarter" idx="4"/>
          </p:nvPr>
        </p:nvSpPr>
        <p:spPr>
          <a:xfrm>
            <a:off x="4684408" y="1435904"/>
            <a:ext cx="4109118" cy="1935426"/>
          </a:xfrm>
        </p:spPr>
        <p:txBody>
          <a:bodyPr/>
          <a:lstStyle/>
          <a:p>
            <a:pPr algn="just"/>
            <a:r>
              <a:rPr lang="en-US" altLang="ru-RU" sz="1400" b="1" dirty="0">
                <a:solidFill>
                  <a:srgbClr val="262062"/>
                </a:solidFill>
                <a:latin typeface="Arial Black" panose="020B0A04020102020204" pitchFamily="34" charset="0"/>
                <a:cs typeface="Times New Roman" pitchFamily="18" charset="0"/>
              </a:rPr>
              <a:t>The Register of COOMET CRMs currently holds the information on </a:t>
            </a:r>
            <a:r>
              <a:rPr lang="en-US" altLang="ru-RU" sz="1400" b="1" dirty="0">
                <a:solidFill>
                  <a:srgbClr val="C00000"/>
                </a:solidFill>
                <a:latin typeface="Arial Black" panose="020B0A04020102020204" pitchFamily="34" charset="0"/>
                <a:cs typeface="Times New Roman" pitchFamily="18" charset="0"/>
              </a:rPr>
              <a:t>113 national CRM types </a:t>
            </a:r>
            <a:r>
              <a:rPr lang="en-US" altLang="ru-RU" sz="1400" b="1" dirty="0">
                <a:solidFill>
                  <a:srgbClr val="262062"/>
                </a:solidFill>
                <a:latin typeface="Arial Black" panose="020B0A04020102020204" pitchFamily="34" charset="0"/>
                <a:cs typeface="Times New Roman" pitchFamily="18" charset="0"/>
              </a:rPr>
              <a:t>of COOMET member-countries, 16 CRMs are considered as deleted.</a:t>
            </a:r>
          </a:p>
          <a:p>
            <a:pPr algn="just"/>
            <a:r>
              <a:rPr lang="en-US" altLang="ru-RU" sz="1400" b="1" dirty="0">
                <a:solidFill>
                  <a:srgbClr val="262062"/>
                </a:solidFill>
                <a:latin typeface="Arial Black" panose="020B0A04020102020204" pitchFamily="34" charset="0"/>
                <a:cs typeface="Times New Roman" pitchFamily="18" charset="0"/>
              </a:rPr>
              <a:t>Information of allocation of COOMET CRMs to COOMET member-countries is shown in the table:</a:t>
            </a:r>
          </a:p>
        </p:txBody>
      </p:sp>
      <p:sp>
        <p:nvSpPr>
          <p:cNvPr id="7" name="Номер слайда 6"/>
          <p:cNvSpPr>
            <a:spLocks noGrp="1"/>
          </p:cNvSpPr>
          <p:nvPr>
            <p:ph type="sldNum" sz="quarter" idx="12"/>
          </p:nvPr>
        </p:nvSpPr>
        <p:spPr>
          <a:xfrm>
            <a:off x="6624191" y="6381328"/>
            <a:ext cx="2133600" cy="365125"/>
          </a:xfrm>
        </p:spPr>
        <p:txBody>
          <a:bodyPr/>
          <a:lstStyle/>
          <a:p>
            <a:pPr>
              <a:defRPr/>
            </a:pPr>
            <a:fld id="{32688879-1EBD-43B1-9DB2-0649EA3C574F}" type="slidenum">
              <a:rPr lang="ru-RU" smtClean="0"/>
              <a:pPr>
                <a:defRPr/>
              </a:pPr>
              <a:t>5</a:t>
            </a:fld>
            <a:endParaRPr lang="ru-RU"/>
          </a:p>
        </p:txBody>
      </p:sp>
      <p:graphicFrame>
        <p:nvGraphicFramePr>
          <p:cNvPr id="10" name="Таблица 9"/>
          <p:cNvGraphicFramePr>
            <a:graphicFrameLocks noGrp="1"/>
          </p:cNvGraphicFramePr>
          <p:nvPr>
            <p:extLst>
              <p:ext uri="{D42A27DB-BD31-4B8C-83A1-F6EECF244321}">
                <p14:modId xmlns:p14="http://schemas.microsoft.com/office/powerpoint/2010/main" val="982020742"/>
              </p:ext>
            </p:extLst>
          </p:nvPr>
        </p:nvGraphicFramePr>
        <p:xfrm>
          <a:off x="707418" y="3580845"/>
          <a:ext cx="7560841" cy="2992150"/>
        </p:xfrm>
        <a:graphic>
          <a:graphicData uri="http://schemas.openxmlformats.org/drawingml/2006/table">
            <a:tbl>
              <a:tblPr firstRow="1" firstCol="1" bandRow="1">
                <a:tableStyleId>{5C22544A-7EE6-4342-B048-85BDC9FD1C3A}</a:tableStyleId>
              </a:tblPr>
              <a:tblGrid>
                <a:gridCol w="2982865">
                  <a:extLst>
                    <a:ext uri="{9D8B030D-6E8A-4147-A177-3AD203B41FA5}">
                      <a16:colId xmlns:a16="http://schemas.microsoft.com/office/drawing/2014/main" xmlns="" val="20000"/>
                    </a:ext>
                  </a:extLst>
                </a:gridCol>
                <a:gridCol w="1348019">
                  <a:extLst>
                    <a:ext uri="{9D8B030D-6E8A-4147-A177-3AD203B41FA5}">
                      <a16:colId xmlns:a16="http://schemas.microsoft.com/office/drawing/2014/main" xmlns="" val="20001"/>
                    </a:ext>
                  </a:extLst>
                </a:gridCol>
                <a:gridCol w="787615">
                  <a:extLst>
                    <a:ext uri="{9D8B030D-6E8A-4147-A177-3AD203B41FA5}">
                      <a16:colId xmlns:a16="http://schemas.microsoft.com/office/drawing/2014/main" xmlns="" val="20002"/>
                    </a:ext>
                  </a:extLst>
                </a:gridCol>
                <a:gridCol w="2442342">
                  <a:extLst>
                    <a:ext uri="{9D8B030D-6E8A-4147-A177-3AD203B41FA5}">
                      <a16:colId xmlns:a16="http://schemas.microsoft.com/office/drawing/2014/main" xmlns="" val="20003"/>
                    </a:ext>
                  </a:extLst>
                </a:gridCol>
              </a:tblGrid>
              <a:tr h="504056">
                <a:tc>
                  <a:txBody>
                    <a:bodyPr/>
                    <a:lstStyle/>
                    <a:p>
                      <a:pPr algn="ctr">
                        <a:spcAft>
                          <a:spcPts val="0"/>
                        </a:spcAft>
                      </a:pPr>
                      <a:r>
                        <a:rPr lang="ru-RU" sz="1400" kern="50" dirty="0">
                          <a:effectLst/>
                        </a:rPr>
                        <a:t>Страна /</a:t>
                      </a:r>
                      <a:r>
                        <a:rPr lang="en-US" sz="1400" kern="50" dirty="0">
                          <a:effectLst/>
                        </a:rPr>
                        <a:t> Country</a:t>
                      </a:r>
                      <a:endParaRPr lang="ru-RU" sz="1400" kern="50" dirty="0">
                        <a:solidFill>
                          <a:srgbClr val="00000A"/>
                        </a:solidFill>
                        <a:effectLst/>
                        <a:latin typeface="Times New Roman"/>
                        <a:ea typeface="Times New Roman"/>
                      </a:endParaRPr>
                    </a:p>
                  </a:txBody>
                  <a:tcPr marL="68580" marR="68580" marT="0" marB="0" anchor="ctr"/>
                </a:tc>
                <a:tc gridSpan="2">
                  <a:txBody>
                    <a:bodyPr/>
                    <a:lstStyle/>
                    <a:p>
                      <a:pPr algn="ctr">
                        <a:spcAft>
                          <a:spcPts val="0"/>
                        </a:spcAft>
                      </a:pPr>
                      <a:endParaRPr lang="ru-RU" sz="1400" kern="50" dirty="0">
                        <a:effectLst/>
                      </a:endParaRPr>
                    </a:p>
                    <a:p>
                      <a:pPr algn="ctr">
                        <a:spcAft>
                          <a:spcPts val="0"/>
                        </a:spcAft>
                      </a:pPr>
                      <a:endParaRPr lang="ru-RU" sz="1400" kern="50" dirty="0">
                        <a:effectLst/>
                      </a:endParaRPr>
                    </a:p>
                    <a:p>
                      <a:pPr algn="ctr">
                        <a:spcAft>
                          <a:spcPts val="0"/>
                        </a:spcAft>
                      </a:pPr>
                      <a:r>
                        <a:rPr lang="ru-RU" sz="1400" kern="50" dirty="0">
                          <a:effectLst/>
                        </a:rPr>
                        <a:t>Количество СО КООМЕТ /</a:t>
                      </a:r>
                      <a:endParaRPr lang="en-US" sz="1400" kern="50" dirty="0">
                        <a:effectLst/>
                      </a:endParaRPr>
                    </a:p>
                    <a:p>
                      <a:pPr algn="ctr">
                        <a:spcAft>
                          <a:spcPts val="0"/>
                        </a:spcAft>
                      </a:pPr>
                      <a:r>
                        <a:rPr lang="en-US" sz="1400" kern="50" dirty="0">
                          <a:effectLst/>
                        </a:rPr>
                        <a:t>Number of COOMET CRMs </a:t>
                      </a:r>
                      <a:endParaRPr lang="ru-RU" sz="1400" kern="50" dirty="0">
                        <a:solidFill>
                          <a:srgbClr val="00000A"/>
                        </a:solidFill>
                        <a:effectLst/>
                        <a:latin typeface="Times New Roman"/>
                        <a:ea typeface="Times New Roman"/>
                      </a:endParaRPr>
                    </a:p>
                  </a:txBody>
                  <a:tcPr marL="68580" marR="68580" marT="0" marB="0"/>
                </a:tc>
                <a:tc hMerge="1">
                  <a:txBody>
                    <a:bodyPr/>
                    <a:lstStyle/>
                    <a:p>
                      <a:endParaRPr lang="ru-RU"/>
                    </a:p>
                  </a:txBody>
                  <a:tcPr/>
                </a:tc>
                <a:tc>
                  <a:txBody>
                    <a:bodyPr/>
                    <a:lstStyle/>
                    <a:p>
                      <a:pPr algn="ctr">
                        <a:spcAft>
                          <a:spcPts val="0"/>
                        </a:spcAft>
                      </a:pPr>
                      <a:r>
                        <a:rPr lang="ru-RU" sz="1400" kern="50" dirty="0">
                          <a:effectLst/>
                        </a:rPr>
                        <a:t>Количество  </a:t>
                      </a:r>
                    </a:p>
                    <a:p>
                      <a:pPr algn="ctr">
                        <a:spcAft>
                          <a:spcPts val="0"/>
                        </a:spcAft>
                      </a:pPr>
                      <a:r>
                        <a:rPr lang="ru-RU" sz="1400" kern="50" dirty="0">
                          <a:effectLst/>
                        </a:rPr>
                        <a:t>исключенных СО КООМЕТ</a:t>
                      </a:r>
                      <a:r>
                        <a:rPr lang="en-US" sz="1400" kern="50" dirty="0">
                          <a:effectLst/>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50" dirty="0">
                          <a:effectLst/>
                        </a:rPr>
                        <a:t>Number of COOMET CRMs </a:t>
                      </a:r>
                      <a:endParaRPr lang="ru-RU" sz="1400" kern="50" dirty="0">
                        <a:solidFill>
                          <a:srgbClr val="00000A"/>
                        </a:solidFill>
                        <a:effectLst/>
                        <a:latin typeface="Times New Roman"/>
                        <a:ea typeface="Times New Roman"/>
                      </a:endParaRPr>
                    </a:p>
                    <a:p>
                      <a:pPr algn="ctr">
                        <a:spcAft>
                          <a:spcPts val="0"/>
                        </a:spcAft>
                      </a:pPr>
                      <a:r>
                        <a:rPr lang="en-US" sz="1400" kern="50" dirty="0">
                          <a:effectLst/>
                        </a:rPr>
                        <a:t>deleted from the Register</a:t>
                      </a:r>
                    </a:p>
                    <a:p>
                      <a:pPr algn="ctr">
                        <a:spcAft>
                          <a:spcPts val="0"/>
                        </a:spcAft>
                      </a:pPr>
                      <a:endParaRPr lang="ru-RU" sz="1400" kern="50" dirty="0">
                        <a:solidFill>
                          <a:srgbClr val="00000A"/>
                        </a:solidFill>
                        <a:effectLst/>
                        <a:latin typeface="Times New Roman"/>
                        <a:ea typeface="Times New Roman"/>
                      </a:endParaRPr>
                    </a:p>
                  </a:txBody>
                  <a:tcPr marL="68580" marR="68580" marT="0" marB="0"/>
                </a:tc>
                <a:extLst>
                  <a:ext uri="{0D108BD9-81ED-4DB2-BD59-A6C34878D82A}">
                    <a16:rowId xmlns:a16="http://schemas.microsoft.com/office/drawing/2014/main" xmlns="" val="10000"/>
                  </a:ext>
                </a:extLst>
              </a:tr>
              <a:tr h="309879">
                <a:tc>
                  <a:txBody>
                    <a:bodyPr/>
                    <a:lstStyle/>
                    <a:p>
                      <a:pPr marL="0" indent="357188" algn="just">
                        <a:spcAft>
                          <a:spcPts val="0"/>
                        </a:spcAft>
                      </a:pPr>
                      <a:r>
                        <a:rPr lang="ru-RU" sz="1800" b="1" kern="50" dirty="0">
                          <a:effectLst/>
                        </a:rPr>
                        <a:t>Беларусь /</a:t>
                      </a:r>
                      <a:r>
                        <a:rPr lang="en-US" sz="1800" b="1" kern="50" dirty="0">
                          <a:effectLst/>
                        </a:rPr>
                        <a:t> Belarus</a:t>
                      </a:r>
                      <a:endParaRPr lang="ru-RU" sz="1800" b="1" kern="50" dirty="0">
                        <a:solidFill>
                          <a:srgbClr val="00000A"/>
                        </a:solidFill>
                        <a:effectLst/>
                        <a:latin typeface="Times New Roman"/>
                        <a:ea typeface="Times New Roman"/>
                      </a:endParaRPr>
                    </a:p>
                  </a:txBody>
                  <a:tcPr marL="68580" marR="68580" marT="0" marB="0"/>
                </a:tc>
                <a:tc>
                  <a:txBody>
                    <a:bodyPr/>
                    <a:lstStyle/>
                    <a:p>
                      <a:pPr algn="ctr">
                        <a:spcAft>
                          <a:spcPts val="0"/>
                        </a:spcAft>
                      </a:pPr>
                      <a:r>
                        <a:rPr lang="ru-RU" sz="1800" b="1" kern="50" dirty="0">
                          <a:solidFill>
                            <a:srgbClr val="002060"/>
                          </a:solidFill>
                          <a:effectLst/>
                        </a:rPr>
                        <a:t>5</a:t>
                      </a:r>
                      <a:endParaRPr lang="ru-RU" sz="1800" b="1" kern="50" dirty="0">
                        <a:solidFill>
                          <a:srgbClr val="002060"/>
                        </a:solidFill>
                        <a:effectLst/>
                        <a:latin typeface="Times New Roman"/>
                        <a:ea typeface="Times New Roman"/>
                      </a:endParaRPr>
                    </a:p>
                  </a:txBody>
                  <a:tcPr marL="68580" marR="68580" marT="0" marB="0"/>
                </a:tc>
                <a:tc>
                  <a:txBody>
                    <a:bodyPr/>
                    <a:lstStyle/>
                    <a:p>
                      <a:pPr algn="ctr">
                        <a:spcAft>
                          <a:spcPts val="0"/>
                        </a:spcAft>
                      </a:pPr>
                      <a:r>
                        <a:rPr lang="ru-RU" sz="1800" b="1" kern="50" dirty="0">
                          <a:solidFill>
                            <a:srgbClr val="002060"/>
                          </a:solidFill>
                          <a:effectLst/>
                        </a:rPr>
                        <a:t>4%</a:t>
                      </a:r>
                      <a:endParaRPr lang="ru-RU" sz="1800" b="1" kern="50" dirty="0">
                        <a:solidFill>
                          <a:srgbClr val="002060"/>
                        </a:solidFill>
                        <a:effectLst/>
                        <a:latin typeface="Times New Roman"/>
                        <a:ea typeface="Times New Roman"/>
                      </a:endParaRPr>
                    </a:p>
                  </a:txBody>
                  <a:tcPr marL="68580" marR="68580" marT="0" marB="0"/>
                </a:tc>
                <a:tc>
                  <a:txBody>
                    <a:bodyPr/>
                    <a:lstStyle/>
                    <a:p>
                      <a:pPr algn="ctr">
                        <a:spcAft>
                          <a:spcPts val="0"/>
                        </a:spcAft>
                      </a:pPr>
                      <a:r>
                        <a:rPr lang="ru-RU" sz="1800" b="1" kern="50" dirty="0">
                          <a:solidFill>
                            <a:srgbClr val="002060"/>
                          </a:solidFill>
                          <a:effectLst/>
                        </a:rPr>
                        <a:t>4</a:t>
                      </a:r>
                      <a:endParaRPr lang="ru-RU" sz="1800" b="1" kern="50" dirty="0">
                        <a:solidFill>
                          <a:srgbClr val="002060"/>
                        </a:solidFill>
                        <a:effectLst/>
                        <a:latin typeface="Times New Roman"/>
                        <a:ea typeface="Times New Roman"/>
                      </a:endParaRPr>
                    </a:p>
                  </a:txBody>
                  <a:tcPr marL="68580" marR="68580" marT="0" marB="0"/>
                </a:tc>
                <a:extLst>
                  <a:ext uri="{0D108BD9-81ED-4DB2-BD59-A6C34878D82A}">
                    <a16:rowId xmlns:a16="http://schemas.microsoft.com/office/drawing/2014/main" xmlns="" val="10001"/>
                  </a:ext>
                </a:extLst>
              </a:tr>
              <a:tr h="340866">
                <a:tc>
                  <a:txBody>
                    <a:bodyPr/>
                    <a:lstStyle/>
                    <a:p>
                      <a:pPr marL="0" indent="357188" algn="just">
                        <a:spcAft>
                          <a:spcPts val="0"/>
                        </a:spcAft>
                      </a:pPr>
                      <a:r>
                        <a:rPr lang="ru-RU" sz="1800" b="1" kern="50" dirty="0">
                          <a:effectLst/>
                        </a:rPr>
                        <a:t>Болгария</a:t>
                      </a:r>
                      <a:r>
                        <a:rPr lang="en-US" sz="1800" b="1" kern="50" dirty="0">
                          <a:effectLst/>
                        </a:rPr>
                        <a:t>/ Bulgaria</a:t>
                      </a:r>
                      <a:endParaRPr lang="ru-RU" sz="1800" b="1" kern="50" dirty="0">
                        <a:solidFill>
                          <a:srgbClr val="00000A"/>
                        </a:solidFill>
                        <a:effectLst/>
                        <a:latin typeface="Times New Roman"/>
                        <a:ea typeface="Times New Roman"/>
                      </a:endParaRPr>
                    </a:p>
                  </a:txBody>
                  <a:tcPr marL="68580" marR="68580" marT="0" marB="0"/>
                </a:tc>
                <a:tc>
                  <a:txBody>
                    <a:bodyPr/>
                    <a:lstStyle/>
                    <a:p>
                      <a:pPr algn="ctr">
                        <a:spcAft>
                          <a:spcPts val="0"/>
                        </a:spcAft>
                      </a:pPr>
                      <a:r>
                        <a:rPr lang="ru-RU" sz="1800" b="1" kern="50" dirty="0">
                          <a:solidFill>
                            <a:srgbClr val="002060"/>
                          </a:solidFill>
                          <a:effectLst/>
                        </a:rPr>
                        <a:t>17</a:t>
                      </a:r>
                      <a:endParaRPr lang="ru-RU" sz="1800" b="1" kern="50" dirty="0">
                        <a:solidFill>
                          <a:srgbClr val="002060"/>
                        </a:solidFill>
                        <a:effectLst/>
                        <a:latin typeface="Times New Roman"/>
                        <a:ea typeface="Times New Roman"/>
                      </a:endParaRPr>
                    </a:p>
                  </a:txBody>
                  <a:tcPr marL="68580" marR="68580" marT="0" marB="0"/>
                </a:tc>
                <a:tc>
                  <a:txBody>
                    <a:bodyPr/>
                    <a:lstStyle/>
                    <a:p>
                      <a:pPr algn="ctr">
                        <a:spcAft>
                          <a:spcPts val="0"/>
                        </a:spcAft>
                      </a:pPr>
                      <a:r>
                        <a:rPr lang="ru-RU" sz="1800" b="1" kern="50" dirty="0">
                          <a:solidFill>
                            <a:srgbClr val="002060"/>
                          </a:solidFill>
                          <a:effectLst/>
                        </a:rPr>
                        <a:t>15%</a:t>
                      </a:r>
                      <a:endParaRPr lang="ru-RU" sz="1800" b="1" kern="50" dirty="0">
                        <a:solidFill>
                          <a:srgbClr val="002060"/>
                        </a:solidFill>
                        <a:effectLst/>
                        <a:latin typeface="Times New Roman"/>
                        <a:ea typeface="Times New Roman"/>
                      </a:endParaRPr>
                    </a:p>
                  </a:txBody>
                  <a:tcPr marL="68580" marR="68580" marT="0" marB="0"/>
                </a:tc>
                <a:tc>
                  <a:txBody>
                    <a:bodyPr/>
                    <a:lstStyle/>
                    <a:p>
                      <a:pPr algn="ctr">
                        <a:spcAft>
                          <a:spcPts val="0"/>
                        </a:spcAft>
                      </a:pPr>
                      <a:r>
                        <a:rPr lang="ru-RU" sz="1800" b="1" kern="50" dirty="0">
                          <a:solidFill>
                            <a:srgbClr val="002060"/>
                          </a:solidFill>
                          <a:effectLst/>
                        </a:rPr>
                        <a:t>3</a:t>
                      </a:r>
                      <a:endParaRPr lang="ru-RU" sz="1800" b="1" kern="50" dirty="0">
                        <a:solidFill>
                          <a:srgbClr val="002060"/>
                        </a:solidFill>
                        <a:effectLst/>
                        <a:latin typeface="Times New Roman"/>
                        <a:ea typeface="Times New Roman"/>
                      </a:endParaRPr>
                    </a:p>
                  </a:txBody>
                  <a:tcPr marL="68580" marR="68580" marT="0" marB="0"/>
                </a:tc>
                <a:extLst>
                  <a:ext uri="{0D108BD9-81ED-4DB2-BD59-A6C34878D82A}">
                    <a16:rowId xmlns:a16="http://schemas.microsoft.com/office/drawing/2014/main" xmlns="" val="10002"/>
                  </a:ext>
                </a:extLst>
              </a:tr>
              <a:tr h="325374">
                <a:tc>
                  <a:txBody>
                    <a:bodyPr/>
                    <a:lstStyle/>
                    <a:p>
                      <a:pPr marL="0" indent="357188" algn="just">
                        <a:spcAft>
                          <a:spcPts val="0"/>
                        </a:spcAft>
                      </a:pPr>
                      <a:r>
                        <a:rPr lang="ru-RU" sz="1800" b="1" kern="50" dirty="0">
                          <a:effectLst/>
                        </a:rPr>
                        <a:t>Казахстан</a:t>
                      </a:r>
                      <a:r>
                        <a:rPr lang="en-US" sz="1800" b="1" kern="50" dirty="0">
                          <a:effectLst/>
                        </a:rPr>
                        <a:t>/ Kazakhstan</a:t>
                      </a:r>
                      <a:endParaRPr lang="ru-RU" sz="1800" b="1" kern="50" dirty="0">
                        <a:solidFill>
                          <a:srgbClr val="00000A"/>
                        </a:solidFill>
                        <a:effectLst/>
                        <a:latin typeface="Times New Roman"/>
                        <a:ea typeface="Times New Roman"/>
                      </a:endParaRPr>
                    </a:p>
                  </a:txBody>
                  <a:tcPr marL="68580" marR="68580" marT="0" marB="0"/>
                </a:tc>
                <a:tc>
                  <a:txBody>
                    <a:bodyPr/>
                    <a:lstStyle/>
                    <a:p>
                      <a:pPr algn="ctr">
                        <a:spcAft>
                          <a:spcPts val="0"/>
                        </a:spcAft>
                      </a:pPr>
                      <a:r>
                        <a:rPr lang="ru-RU" sz="1800" b="1" kern="50" dirty="0">
                          <a:solidFill>
                            <a:srgbClr val="002060"/>
                          </a:solidFill>
                          <a:effectLst/>
                        </a:rPr>
                        <a:t>4</a:t>
                      </a:r>
                      <a:endParaRPr lang="ru-RU" sz="1800" b="1" kern="50" dirty="0">
                        <a:solidFill>
                          <a:srgbClr val="002060"/>
                        </a:solidFill>
                        <a:effectLst/>
                        <a:latin typeface="Times New Roman"/>
                        <a:ea typeface="Times New Roman"/>
                      </a:endParaRPr>
                    </a:p>
                  </a:txBody>
                  <a:tcPr marL="68580" marR="68580" marT="0" marB="0"/>
                </a:tc>
                <a:tc>
                  <a:txBody>
                    <a:bodyPr/>
                    <a:lstStyle/>
                    <a:p>
                      <a:pPr algn="ctr">
                        <a:spcAft>
                          <a:spcPts val="0"/>
                        </a:spcAft>
                      </a:pPr>
                      <a:r>
                        <a:rPr lang="ru-RU" sz="1800" b="1" kern="50" dirty="0">
                          <a:solidFill>
                            <a:srgbClr val="002060"/>
                          </a:solidFill>
                          <a:effectLst/>
                        </a:rPr>
                        <a:t>4%</a:t>
                      </a:r>
                      <a:endParaRPr lang="ru-RU" sz="1800" b="1" kern="50" dirty="0">
                        <a:solidFill>
                          <a:srgbClr val="002060"/>
                        </a:solidFill>
                        <a:effectLst/>
                        <a:latin typeface="Times New Roman"/>
                        <a:ea typeface="Times New Roman"/>
                      </a:endParaRPr>
                    </a:p>
                  </a:txBody>
                  <a:tcPr marL="68580" marR="68580" marT="0" marB="0"/>
                </a:tc>
                <a:tc>
                  <a:txBody>
                    <a:bodyPr/>
                    <a:lstStyle/>
                    <a:p>
                      <a:pPr algn="ctr">
                        <a:spcAft>
                          <a:spcPts val="0"/>
                        </a:spcAft>
                      </a:pPr>
                      <a:r>
                        <a:rPr lang="ru-RU" sz="1800" b="1" kern="50" dirty="0">
                          <a:solidFill>
                            <a:srgbClr val="002060"/>
                          </a:solidFill>
                          <a:effectLst/>
                        </a:rPr>
                        <a:t>1</a:t>
                      </a:r>
                      <a:endParaRPr lang="ru-RU" sz="1800" b="1" kern="50" dirty="0">
                        <a:solidFill>
                          <a:srgbClr val="002060"/>
                        </a:solidFill>
                        <a:effectLst/>
                        <a:latin typeface="Times New Roman"/>
                        <a:ea typeface="Times New Roman"/>
                      </a:endParaRPr>
                    </a:p>
                  </a:txBody>
                  <a:tcPr marL="68580" marR="68580" marT="0" marB="0"/>
                </a:tc>
                <a:extLst>
                  <a:ext uri="{0D108BD9-81ED-4DB2-BD59-A6C34878D82A}">
                    <a16:rowId xmlns:a16="http://schemas.microsoft.com/office/drawing/2014/main" xmlns="" val="10003"/>
                  </a:ext>
                </a:extLst>
              </a:tr>
              <a:tr h="307281">
                <a:tc>
                  <a:txBody>
                    <a:bodyPr/>
                    <a:lstStyle/>
                    <a:p>
                      <a:pPr marL="0" indent="357188" algn="just">
                        <a:spcAft>
                          <a:spcPts val="0"/>
                        </a:spcAft>
                      </a:pPr>
                      <a:r>
                        <a:rPr lang="ru-RU" sz="1800" b="1" kern="50" dirty="0">
                          <a:effectLst/>
                        </a:rPr>
                        <a:t>Россия</a:t>
                      </a:r>
                      <a:r>
                        <a:rPr lang="en-US" sz="1800" b="1" kern="50" dirty="0">
                          <a:effectLst/>
                        </a:rPr>
                        <a:t>/ Russia</a:t>
                      </a:r>
                      <a:endParaRPr lang="ru-RU" sz="1800" b="1" kern="50" dirty="0">
                        <a:solidFill>
                          <a:srgbClr val="00000A"/>
                        </a:solidFill>
                        <a:effectLst/>
                        <a:latin typeface="Times New Roman"/>
                        <a:ea typeface="Times New Roman"/>
                      </a:endParaRPr>
                    </a:p>
                  </a:txBody>
                  <a:tcPr marL="68580" marR="68580" marT="0" marB="0"/>
                </a:tc>
                <a:tc>
                  <a:txBody>
                    <a:bodyPr/>
                    <a:lstStyle/>
                    <a:p>
                      <a:pPr algn="ctr">
                        <a:spcAft>
                          <a:spcPts val="0"/>
                        </a:spcAft>
                      </a:pPr>
                      <a:r>
                        <a:rPr lang="ru-RU" sz="1800" b="1" kern="50">
                          <a:solidFill>
                            <a:srgbClr val="002060"/>
                          </a:solidFill>
                          <a:effectLst/>
                        </a:rPr>
                        <a:t>79</a:t>
                      </a:r>
                      <a:endParaRPr lang="ru-RU" sz="1800" b="1" kern="50">
                        <a:solidFill>
                          <a:srgbClr val="002060"/>
                        </a:solidFill>
                        <a:effectLst/>
                        <a:latin typeface="Times New Roman"/>
                        <a:ea typeface="Times New Roman"/>
                      </a:endParaRPr>
                    </a:p>
                  </a:txBody>
                  <a:tcPr marL="68580" marR="68580" marT="0" marB="0"/>
                </a:tc>
                <a:tc>
                  <a:txBody>
                    <a:bodyPr/>
                    <a:lstStyle/>
                    <a:p>
                      <a:pPr algn="ctr">
                        <a:spcAft>
                          <a:spcPts val="0"/>
                        </a:spcAft>
                      </a:pPr>
                      <a:r>
                        <a:rPr lang="ru-RU" sz="1800" b="1" kern="50">
                          <a:solidFill>
                            <a:srgbClr val="002060"/>
                          </a:solidFill>
                          <a:effectLst/>
                        </a:rPr>
                        <a:t>70%</a:t>
                      </a:r>
                      <a:endParaRPr lang="ru-RU" sz="1800" b="1" kern="50">
                        <a:solidFill>
                          <a:srgbClr val="002060"/>
                        </a:solidFill>
                        <a:effectLst/>
                        <a:latin typeface="Times New Roman"/>
                        <a:ea typeface="Times New Roman"/>
                      </a:endParaRPr>
                    </a:p>
                  </a:txBody>
                  <a:tcPr marL="68580" marR="68580" marT="0" marB="0"/>
                </a:tc>
                <a:tc>
                  <a:txBody>
                    <a:bodyPr/>
                    <a:lstStyle/>
                    <a:p>
                      <a:pPr algn="ctr">
                        <a:spcAft>
                          <a:spcPts val="0"/>
                        </a:spcAft>
                      </a:pPr>
                      <a:r>
                        <a:rPr lang="ru-RU" sz="1800" b="1" kern="50" dirty="0">
                          <a:solidFill>
                            <a:srgbClr val="002060"/>
                          </a:solidFill>
                          <a:effectLst/>
                        </a:rPr>
                        <a:t>4</a:t>
                      </a:r>
                      <a:endParaRPr lang="ru-RU" sz="1800" b="1" kern="50" dirty="0">
                        <a:solidFill>
                          <a:srgbClr val="002060"/>
                        </a:solidFill>
                        <a:effectLst/>
                        <a:latin typeface="Times New Roman"/>
                        <a:ea typeface="Times New Roman"/>
                      </a:endParaRPr>
                    </a:p>
                  </a:txBody>
                  <a:tcPr marL="68580" marR="68580" marT="0" marB="0"/>
                </a:tc>
                <a:extLst>
                  <a:ext uri="{0D108BD9-81ED-4DB2-BD59-A6C34878D82A}">
                    <a16:rowId xmlns:a16="http://schemas.microsoft.com/office/drawing/2014/main" xmlns="" val="10004"/>
                  </a:ext>
                </a:extLst>
              </a:tr>
              <a:tr h="307281">
                <a:tc>
                  <a:txBody>
                    <a:bodyPr/>
                    <a:lstStyle/>
                    <a:p>
                      <a:pPr marL="0" indent="357188" algn="just">
                        <a:spcAft>
                          <a:spcPts val="0"/>
                        </a:spcAft>
                      </a:pPr>
                      <a:r>
                        <a:rPr lang="ru-RU" sz="1800" b="1" kern="50" dirty="0">
                          <a:effectLst/>
                        </a:rPr>
                        <a:t>Украина</a:t>
                      </a:r>
                      <a:r>
                        <a:rPr lang="en-US" sz="1800" b="1" kern="50" dirty="0">
                          <a:effectLst/>
                        </a:rPr>
                        <a:t>/ Ukraine</a:t>
                      </a:r>
                      <a:endParaRPr lang="ru-RU" sz="1800" b="1" kern="50" dirty="0">
                        <a:solidFill>
                          <a:srgbClr val="00000A"/>
                        </a:solidFill>
                        <a:effectLst/>
                        <a:latin typeface="Times New Roman"/>
                        <a:ea typeface="Times New Roman"/>
                      </a:endParaRPr>
                    </a:p>
                  </a:txBody>
                  <a:tcPr marL="68580" marR="68580" marT="0" marB="0"/>
                </a:tc>
                <a:tc>
                  <a:txBody>
                    <a:bodyPr/>
                    <a:lstStyle/>
                    <a:p>
                      <a:pPr algn="ctr">
                        <a:spcAft>
                          <a:spcPts val="0"/>
                        </a:spcAft>
                      </a:pPr>
                      <a:r>
                        <a:rPr lang="ru-RU" sz="1800" b="1" kern="50">
                          <a:solidFill>
                            <a:srgbClr val="002060"/>
                          </a:solidFill>
                          <a:effectLst/>
                        </a:rPr>
                        <a:t>8</a:t>
                      </a:r>
                      <a:endParaRPr lang="ru-RU" sz="1800" b="1" kern="50">
                        <a:solidFill>
                          <a:srgbClr val="002060"/>
                        </a:solidFill>
                        <a:effectLst/>
                        <a:latin typeface="Times New Roman"/>
                        <a:ea typeface="Times New Roman"/>
                      </a:endParaRPr>
                    </a:p>
                  </a:txBody>
                  <a:tcPr marL="68580" marR="68580" marT="0" marB="0"/>
                </a:tc>
                <a:tc>
                  <a:txBody>
                    <a:bodyPr/>
                    <a:lstStyle/>
                    <a:p>
                      <a:pPr algn="ctr">
                        <a:spcAft>
                          <a:spcPts val="0"/>
                        </a:spcAft>
                      </a:pPr>
                      <a:r>
                        <a:rPr lang="ru-RU" sz="1800" b="1" kern="50">
                          <a:solidFill>
                            <a:srgbClr val="002060"/>
                          </a:solidFill>
                          <a:effectLst/>
                        </a:rPr>
                        <a:t>7%</a:t>
                      </a:r>
                      <a:endParaRPr lang="ru-RU" sz="1800" b="1" kern="50">
                        <a:solidFill>
                          <a:srgbClr val="002060"/>
                        </a:solidFill>
                        <a:effectLst/>
                        <a:latin typeface="Times New Roman"/>
                        <a:ea typeface="Times New Roman"/>
                      </a:endParaRPr>
                    </a:p>
                  </a:txBody>
                  <a:tcPr marL="68580" marR="68580" marT="0" marB="0"/>
                </a:tc>
                <a:tc>
                  <a:txBody>
                    <a:bodyPr/>
                    <a:lstStyle/>
                    <a:p>
                      <a:pPr algn="ctr">
                        <a:spcAft>
                          <a:spcPts val="0"/>
                        </a:spcAft>
                      </a:pPr>
                      <a:r>
                        <a:rPr lang="ru-RU" sz="1800" b="1" kern="50" dirty="0">
                          <a:solidFill>
                            <a:srgbClr val="002060"/>
                          </a:solidFill>
                          <a:effectLst/>
                        </a:rPr>
                        <a:t>4</a:t>
                      </a:r>
                      <a:endParaRPr lang="ru-RU" sz="1800" b="1" kern="50" dirty="0">
                        <a:solidFill>
                          <a:srgbClr val="002060"/>
                        </a:solidFill>
                        <a:effectLst/>
                        <a:latin typeface="Times New Roman"/>
                        <a:ea typeface="Times New Roman"/>
                      </a:endParaRPr>
                    </a:p>
                  </a:txBody>
                  <a:tcPr marL="68580" marR="68580" marT="0" marB="0"/>
                </a:tc>
                <a:extLst>
                  <a:ext uri="{0D108BD9-81ED-4DB2-BD59-A6C34878D82A}">
                    <a16:rowId xmlns:a16="http://schemas.microsoft.com/office/drawing/2014/main" xmlns="" val="10005"/>
                  </a:ext>
                </a:extLst>
              </a:tr>
              <a:tr h="334669">
                <a:tc>
                  <a:txBody>
                    <a:bodyPr/>
                    <a:lstStyle/>
                    <a:p>
                      <a:pPr algn="r">
                        <a:spcAft>
                          <a:spcPts val="0"/>
                        </a:spcAft>
                      </a:pPr>
                      <a:r>
                        <a:rPr lang="ru-RU" sz="1800" b="1" kern="50" dirty="0">
                          <a:effectLst/>
                        </a:rPr>
                        <a:t>Итого</a:t>
                      </a:r>
                      <a:r>
                        <a:rPr lang="en-US" sz="1800" b="1" kern="50" dirty="0">
                          <a:effectLst/>
                        </a:rPr>
                        <a:t>/ total</a:t>
                      </a:r>
                      <a:endParaRPr lang="ru-RU" sz="1800" b="1" kern="50" dirty="0">
                        <a:solidFill>
                          <a:srgbClr val="00000A"/>
                        </a:solidFill>
                        <a:effectLst/>
                        <a:latin typeface="Times New Roman"/>
                        <a:ea typeface="Times New Roman"/>
                      </a:endParaRPr>
                    </a:p>
                  </a:txBody>
                  <a:tcPr marL="68580" marR="68580" marT="0" marB="0"/>
                </a:tc>
                <a:tc gridSpan="2">
                  <a:txBody>
                    <a:bodyPr/>
                    <a:lstStyle/>
                    <a:p>
                      <a:pPr algn="ctr">
                        <a:spcAft>
                          <a:spcPts val="0"/>
                        </a:spcAft>
                      </a:pPr>
                      <a:r>
                        <a:rPr lang="ru-RU" sz="1800" b="1" kern="50">
                          <a:solidFill>
                            <a:srgbClr val="002060"/>
                          </a:solidFill>
                          <a:effectLst/>
                        </a:rPr>
                        <a:t>113</a:t>
                      </a:r>
                      <a:endParaRPr lang="ru-RU" sz="1800" b="1" kern="50">
                        <a:solidFill>
                          <a:srgbClr val="002060"/>
                        </a:solidFill>
                        <a:effectLst/>
                        <a:latin typeface="Times New Roman"/>
                        <a:ea typeface="Times New Roman"/>
                      </a:endParaRPr>
                    </a:p>
                  </a:txBody>
                  <a:tcPr marL="68580" marR="68580" marT="0" marB="0"/>
                </a:tc>
                <a:tc hMerge="1">
                  <a:txBody>
                    <a:bodyPr/>
                    <a:lstStyle/>
                    <a:p>
                      <a:endParaRPr lang="ru-RU"/>
                    </a:p>
                  </a:txBody>
                  <a:tcPr/>
                </a:tc>
                <a:tc>
                  <a:txBody>
                    <a:bodyPr/>
                    <a:lstStyle/>
                    <a:p>
                      <a:pPr algn="ctr">
                        <a:spcAft>
                          <a:spcPts val="0"/>
                        </a:spcAft>
                      </a:pPr>
                      <a:r>
                        <a:rPr lang="ru-RU" sz="1800" b="1" kern="50" dirty="0">
                          <a:solidFill>
                            <a:srgbClr val="002060"/>
                          </a:solidFill>
                          <a:effectLst/>
                        </a:rPr>
                        <a:t>16</a:t>
                      </a:r>
                      <a:endParaRPr lang="ru-RU" sz="1800" b="1" kern="50" dirty="0">
                        <a:solidFill>
                          <a:srgbClr val="002060"/>
                        </a:solidFill>
                        <a:effectLst/>
                        <a:latin typeface="Times New Roman"/>
                        <a:ea typeface="Times New Roman"/>
                      </a:endParaRPr>
                    </a:p>
                  </a:txBody>
                  <a:tcPr marL="68580" marR="68580" marT="0" marB="0"/>
                </a:tc>
                <a:extLst>
                  <a:ext uri="{0D108BD9-81ED-4DB2-BD59-A6C34878D82A}">
                    <a16:rowId xmlns:a16="http://schemas.microsoft.com/office/drawing/2014/main" xmlns="" val="10006"/>
                  </a:ext>
                </a:extLst>
              </a:tr>
            </a:tbl>
          </a:graphicData>
        </a:graphic>
      </p:graphicFrame>
      <p:sp>
        <p:nvSpPr>
          <p:cNvPr id="12" name="Текст 2">
            <a:extLst>
              <a:ext uri="{FF2B5EF4-FFF2-40B4-BE49-F238E27FC236}">
                <a16:creationId xmlns:a16="http://schemas.microsoft.com/office/drawing/2014/main" xmlns="" id="{09A3B1E2-335C-40AB-B965-49233CEFA97F}"/>
              </a:ext>
            </a:extLst>
          </p:cNvPr>
          <p:cNvSpPr txBox="1">
            <a:spLocks/>
          </p:cNvSpPr>
          <p:nvPr/>
        </p:nvSpPr>
        <p:spPr bwMode="auto">
          <a:xfrm>
            <a:off x="4860032" y="620688"/>
            <a:ext cx="4040188" cy="815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marL="0" indent="0" algn="l" rtl="0" eaLnBrk="0" fontAlgn="base" hangingPunct="0">
              <a:spcBef>
                <a:spcPct val="20000"/>
              </a:spcBef>
              <a:spcAft>
                <a:spcPct val="0"/>
              </a:spcAft>
              <a:buFont typeface="Arial" panose="020B0604020202020204" pitchFamily="34" charset="0"/>
              <a:buNone/>
              <a:defRPr sz="2400" b="1" kern="1200">
                <a:solidFill>
                  <a:schemeClr val="tx1"/>
                </a:solidFill>
                <a:latin typeface="+mn-lt"/>
                <a:ea typeface="+mn-ea"/>
                <a:cs typeface="+mn-cs"/>
              </a:defRPr>
            </a:lvl1pPr>
            <a:lvl2pPr marL="457200" indent="0" algn="l" rtl="0" eaLnBrk="0" fontAlgn="base" hangingPunct="0">
              <a:spcBef>
                <a:spcPct val="20000"/>
              </a:spcBef>
              <a:spcAft>
                <a:spcPct val="0"/>
              </a:spcAft>
              <a:buFont typeface="Arial" panose="020B0604020202020204" pitchFamily="34" charset="0"/>
              <a:buNone/>
              <a:defRPr sz="2000" b="1" kern="1200">
                <a:solidFill>
                  <a:schemeClr val="tx1"/>
                </a:solidFill>
                <a:latin typeface="+mn-lt"/>
                <a:ea typeface="+mn-ea"/>
                <a:cs typeface="+mn-cs"/>
              </a:defRPr>
            </a:lvl2pPr>
            <a:lvl3pPr marL="914400" indent="0" algn="l" rtl="0" eaLnBrk="0" fontAlgn="base" hangingPunct="0">
              <a:spcBef>
                <a:spcPct val="20000"/>
              </a:spcBef>
              <a:spcAft>
                <a:spcPct val="0"/>
              </a:spcAft>
              <a:buFont typeface="Arial" panose="020B0604020202020204" pitchFamily="34" charset="0"/>
              <a:buNone/>
              <a:defRPr sz="1800" b="1" kern="1200">
                <a:solidFill>
                  <a:schemeClr val="tx1"/>
                </a:solidFill>
                <a:latin typeface="+mn-lt"/>
                <a:ea typeface="+mn-ea"/>
                <a:cs typeface="+mn-cs"/>
              </a:defRPr>
            </a:lvl3pPr>
            <a:lvl4pPr marL="1371600" indent="0" algn="l" rtl="0" eaLnBrk="0" fontAlgn="base" hangingPunct="0">
              <a:spcBef>
                <a:spcPct val="20000"/>
              </a:spcBef>
              <a:spcAft>
                <a:spcPct val="0"/>
              </a:spcAft>
              <a:buFont typeface="Arial" panose="020B0604020202020204" pitchFamily="34" charset="0"/>
              <a:buNone/>
              <a:defRPr sz="1600" b="1" kern="1200">
                <a:solidFill>
                  <a:schemeClr val="tx1"/>
                </a:solidFill>
                <a:latin typeface="+mn-lt"/>
                <a:ea typeface="+mn-ea"/>
                <a:cs typeface="+mn-cs"/>
              </a:defRPr>
            </a:lvl4pPr>
            <a:lvl5pPr marL="1828800" indent="0" algn="l" rtl="0" eaLnBrk="0" fontAlgn="base" hangingPunct="0">
              <a:spcBef>
                <a:spcPct val="20000"/>
              </a:spcBef>
              <a:spcAft>
                <a:spcPct val="0"/>
              </a:spcAft>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ctr">
              <a:spcBef>
                <a:spcPts val="0"/>
              </a:spcBef>
            </a:pPr>
            <a:r>
              <a:rPr lang="en-US" altLang="ja-JP" sz="1600" u="sng" dirty="0">
                <a:solidFill>
                  <a:srgbClr val="262062"/>
                </a:solidFill>
                <a:latin typeface="Arial Black" panose="020B0A04020102020204" pitchFamily="34" charset="0"/>
                <a:ea typeface="+mj-ea"/>
                <a:cs typeface="+mj-cs"/>
              </a:rPr>
              <a:t>agenda item.</a:t>
            </a:r>
            <a:r>
              <a:rPr lang="ru-RU" altLang="ja-JP" sz="1600" u="sng" dirty="0">
                <a:solidFill>
                  <a:srgbClr val="262062"/>
                </a:solidFill>
                <a:latin typeface="Arial Black" panose="020B0A04020102020204" pitchFamily="34" charset="0"/>
                <a:ea typeface="+mj-ea"/>
                <a:cs typeface="+mj-cs"/>
              </a:rPr>
              <a:t>11.2</a:t>
            </a:r>
          </a:p>
          <a:p>
            <a:pPr algn="ctr">
              <a:spcBef>
                <a:spcPts val="0"/>
              </a:spcBef>
            </a:pPr>
            <a:r>
              <a:rPr lang="en-US" altLang="ja-JP" sz="1600" dirty="0">
                <a:solidFill>
                  <a:srgbClr val="C00000"/>
                </a:solidFill>
                <a:latin typeface="Arial Black" panose="020B0A04020102020204" pitchFamily="34" charset="0"/>
                <a:ea typeface="+mj-ea"/>
                <a:cs typeface="+mj-cs"/>
              </a:rPr>
              <a:t>Information on the Register </a:t>
            </a:r>
            <a:br>
              <a:rPr lang="en-US" altLang="ja-JP" sz="1600" dirty="0">
                <a:solidFill>
                  <a:srgbClr val="C00000"/>
                </a:solidFill>
                <a:latin typeface="Arial Black" panose="020B0A04020102020204" pitchFamily="34" charset="0"/>
                <a:ea typeface="+mj-ea"/>
                <a:cs typeface="+mj-cs"/>
              </a:rPr>
            </a:br>
            <a:r>
              <a:rPr lang="en-US" altLang="ja-JP" sz="1600" dirty="0">
                <a:solidFill>
                  <a:srgbClr val="C00000"/>
                </a:solidFill>
                <a:latin typeface="Arial Black" panose="020B0A04020102020204" pitchFamily="34" charset="0"/>
                <a:ea typeface="+mj-ea"/>
                <a:cs typeface="+mj-cs"/>
              </a:rPr>
              <a:t>of COOMET CRMs</a:t>
            </a:r>
            <a:endParaRPr lang="ru-RU" sz="1600" dirty="0">
              <a:solidFill>
                <a:srgbClr val="C00000"/>
              </a:solidFill>
              <a:latin typeface="Arial Black" panose="020B0A04020102020204" pitchFamily="34" charset="0"/>
              <a:ea typeface="+mj-ea"/>
              <a:cs typeface="+mj-cs"/>
            </a:endParaRPr>
          </a:p>
        </p:txBody>
      </p:sp>
    </p:spTree>
    <p:extLst>
      <p:ext uri="{BB962C8B-B14F-4D97-AF65-F5344CB8AC3E}">
        <p14:creationId xmlns:p14="http://schemas.microsoft.com/office/powerpoint/2010/main" val="16498696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D29BCFD-5B29-42DA-9CAC-0035158AB727}"/>
              </a:ext>
            </a:extLst>
          </p:cNvPr>
          <p:cNvSpPr>
            <a:spLocks noGrp="1"/>
          </p:cNvSpPr>
          <p:nvPr>
            <p:ph type="title"/>
          </p:nvPr>
        </p:nvSpPr>
        <p:spPr>
          <a:xfrm>
            <a:off x="32504" y="620688"/>
            <a:ext cx="9144000" cy="545030"/>
          </a:xfrm>
        </p:spPr>
        <p:txBody>
          <a:bodyPr/>
          <a:lstStyle/>
          <a:p>
            <a:r>
              <a:rPr lang="ru-RU" sz="1300" dirty="0">
                <a:latin typeface="Arial Black" panose="020B0A04020102020204" pitchFamily="34" charset="0"/>
              </a:rPr>
              <a:t> </a:t>
            </a:r>
            <a:br>
              <a:rPr lang="ru-RU" sz="1300" dirty="0">
                <a:latin typeface="Arial Black" panose="020B0A04020102020204" pitchFamily="34" charset="0"/>
              </a:rPr>
            </a:br>
            <a:r>
              <a:rPr lang="ru-RU" sz="1600" b="1" dirty="0">
                <a:solidFill>
                  <a:srgbClr val="262062"/>
                </a:solidFill>
                <a:latin typeface="Arial Black" panose="020B0A04020102020204" pitchFamily="34" charset="0"/>
              </a:rPr>
              <a:t>ПЕРЕЧЕНЬ СО, согласованных для исключения из Реестра СО КООМЕТ /</a:t>
            </a:r>
            <a:r>
              <a:rPr lang="ru-RU" sz="1600" dirty="0">
                <a:solidFill>
                  <a:srgbClr val="262062"/>
                </a:solidFill>
                <a:latin typeface="Arial Black" panose="020B0A04020102020204" pitchFamily="34" charset="0"/>
              </a:rPr>
              <a:t/>
            </a:r>
            <a:br>
              <a:rPr lang="ru-RU" sz="1600" dirty="0">
                <a:solidFill>
                  <a:srgbClr val="262062"/>
                </a:solidFill>
                <a:latin typeface="Arial Black" panose="020B0A04020102020204" pitchFamily="34" charset="0"/>
              </a:rPr>
            </a:br>
            <a:r>
              <a:rPr lang="en-US" sz="1600" b="1" dirty="0">
                <a:solidFill>
                  <a:srgbClr val="262062"/>
                </a:solidFill>
                <a:latin typeface="Arial Black" panose="020B0A04020102020204" pitchFamily="34" charset="0"/>
              </a:rPr>
              <a:t>LIST of CRMs agreed for the deletion from the Register of COOMET CRMs</a:t>
            </a:r>
            <a:r>
              <a:rPr lang="ru-RU" sz="1600" dirty="0">
                <a:solidFill>
                  <a:srgbClr val="262062"/>
                </a:solidFill>
                <a:latin typeface="Arial Black" panose="020B0A04020102020204" pitchFamily="34" charset="0"/>
              </a:rPr>
              <a:t/>
            </a:r>
            <a:br>
              <a:rPr lang="ru-RU" sz="1600" dirty="0">
                <a:solidFill>
                  <a:srgbClr val="262062"/>
                </a:solidFill>
                <a:latin typeface="Arial Black" panose="020B0A04020102020204" pitchFamily="34" charset="0"/>
              </a:rPr>
            </a:br>
            <a:endParaRPr lang="ru-RU" sz="1600" dirty="0">
              <a:solidFill>
                <a:srgbClr val="262062"/>
              </a:solidFill>
              <a:latin typeface="Arial Black" panose="020B0A04020102020204" pitchFamily="34" charset="0"/>
            </a:endParaRPr>
          </a:p>
        </p:txBody>
      </p:sp>
      <p:sp>
        <p:nvSpPr>
          <p:cNvPr id="7" name="Номер слайда 6">
            <a:extLst>
              <a:ext uri="{FF2B5EF4-FFF2-40B4-BE49-F238E27FC236}">
                <a16:creationId xmlns:a16="http://schemas.microsoft.com/office/drawing/2014/main" xmlns="" id="{CA64C42F-B248-4A02-BCEC-6C7470BE3C1D}"/>
              </a:ext>
            </a:extLst>
          </p:cNvPr>
          <p:cNvSpPr>
            <a:spLocks noGrp="1"/>
          </p:cNvSpPr>
          <p:nvPr>
            <p:ph type="sldNum" sz="quarter" idx="12"/>
          </p:nvPr>
        </p:nvSpPr>
        <p:spPr/>
        <p:txBody>
          <a:bodyPr/>
          <a:lstStyle/>
          <a:p>
            <a:pPr>
              <a:defRPr/>
            </a:pPr>
            <a:fld id="{32688879-1EBD-43B1-9DB2-0649EA3C574F}" type="slidenum">
              <a:rPr lang="ru-RU" smtClean="0"/>
              <a:pPr>
                <a:defRPr/>
              </a:pPr>
              <a:t>6</a:t>
            </a:fld>
            <a:endParaRPr lang="ru-RU"/>
          </a:p>
        </p:txBody>
      </p:sp>
      <p:graphicFrame>
        <p:nvGraphicFramePr>
          <p:cNvPr id="14" name="Таблица 13">
            <a:extLst>
              <a:ext uri="{FF2B5EF4-FFF2-40B4-BE49-F238E27FC236}">
                <a16:creationId xmlns:a16="http://schemas.microsoft.com/office/drawing/2014/main" xmlns="" id="{338D5277-2959-4AC8-A78A-518A26563FC1}"/>
              </a:ext>
            </a:extLst>
          </p:cNvPr>
          <p:cNvGraphicFramePr>
            <a:graphicFrameLocks noGrp="1"/>
          </p:cNvGraphicFramePr>
          <p:nvPr>
            <p:extLst>
              <p:ext uri="{D42A27DB-BD31-4B8C-83A1-F6EECF244321}">
                <p14:modId xmlns:p14="http://schemas.microsoft.com/office/powerpoint/2010/main" val="2923393951"/>
              </p:ext>
            </p:extLst>
          </p:nvPr>
        </p:nvGraphicFramePr>
        <p:xfrm>
          <a:off x="62614" y="1165718"/>
          <a:ext cx="9048882" cy="5697737"/>
        </p:xfrm>
        <a:graphic>
          <a:graphicData uri="http://schemas.openxmlformats.org/drawingml/2006/table">
            <a:tbl>
              <a:tblPr>
                <a:tableStyleId>{5C22544A-7EE6-4342-B048-85BDC9FD1C3A}</a:tableStyleId>
              </a:tblPr>
              <a:tblGrid>
                <a:gridCol w="2061114">
                  <a:extLst>
                    <a:ext uri="{9D8B030D-6E8A-4147-A177-3AD203B41FA5}">
                      <a16:colId xmlns:a16="http://schemas.microsoft.com/office/drawing/2014/main" xmlns="" val="3525612192"/>
                    </a:ext>
                  </a:extLst>
                </a:gridCol>
                <a:gridCol w="4104456">
                  <a:extLst>
                    <a:ext uri="{9D8B030D-6E8A-4147-A177-3AD203B41FA5}">
                      <a16:colId xmlns:a16="http://schemas.microsoft.com/office/drawing/2014/main" xmlns="" val="292254154"/>
                    </a:ext>
                  </a:extLst>
                </a:gridCol>
                <a:gridCol w="1642739">
                  <a:extLst>
                    <a:ext uri="{9D8B030D-6E8A-4147-A177-3AD203B41FA5}">
                      <a16:colId xmlns:a16="http://schemas.microsoft.com/office/drawing/2014/main" xmlns="" val="3400003837"/>
                    </a:ext>
                  </a:extLst>
                </a:gridCol>
                <a:gridCol w="1240573">
                  <a:extLst>
                    <a:ext uri="{9D8B030D-6E8A-4147-A177-3AD203B41FA5}">
                      <a16:colId xmlns:a16="http://schemas.microsoft.com/office/drawing/2014/main" xmlns="" val="705121912"/>
                    </a:ext>
                  </a:extLst>
                </a:gridCol>
              </a:tblGrid>
              <a:tr h="1121422">
                <a:tc>
                  <a:txBody>
                    <a:bodyPr/>
                    <a:lstStyle/>
                    <a:p>
                      <a:pPr algn="ctr">
                        <a:lnSpc>
                          <a:spcPct val="90000"/>
                        </a:lnSpc>
                        <a:spcAft>
                          <a:spcPts val="0"/>
                        </a:spcAft>
                      </a:pPr>
                      <a:r>
                        <a:rPr lang="ru-RU" sz="1100" b="1" dirty="0">
                          <a:effectLst/>
                          <a:latin typeface="Arial Black" panose="020B0A04020102020204" pitchFamily="34" charset="0"/>
                        </a:rPr>
                        <a:t>Регистрационный номер СО КООМЕТ / </a:t>
                      </a:r>
                    </a:p>
                    <a:p>
                      <a:pPr algn="ctr">
                        <a:lnSpc>
                          <a:spcPct val="90000"/>
                        </a:lnSpc>
                        <a:spcAft>
                          <a:spcPts val="0"/>
                        </a:spcAft>
                      </a:pPr>
                      <a:r>
                        <a:rPr lang="en-US" sz="1100" b="1" i="1" dirty="0">
                          <a:solidFill>
                            <a:schemeClr val="accent6">
                              <a:lumMod val="75000"/>
                            </a:schemeClr>
                          </a:solidFill>
                          <a:effectLst/>
                          <a:latin typeface="Arial Black" panose="020B0A04020102020204" pitchFamily="34" charset="0"/>
                        </a:rPr>
                        <a:t>Registration</a:t>
                      </a:r>
                      <a:r>
                        <a:rPr lang="ru-RU" sz="1100" b="1" i="1" dirty="0">
                          <a:solidFill>
                            <a:schemeClr val="accent6">
                              <a:lumMod val="75000"/>
                            </a:schemeClr>
                          </a:solidFill>
                          <a:effectLst/>
                          <a:latin typeface="Arial Black" panose="020B0A04020102020204" pitchFamily="34" charset="0"/>
                        </a:rPr>
                        <a:t>  </a:t>
                      </a:r>
                      <a:r>
                        <a:rPr lang="en-US" sz="1100" b="1" i="1" dirty="0">
                          <a:solidFill>
                            <a:schemeClr val="accent6">
                              <a:lumMod val="75000"/>
                            </a:schemeClr>
                          </a:solidFill>
                          <a:effectLst/>
                          <a:latin typeface="Arial Black" panose="020B0A04020102020204" pitchFamily="34" charset="0"/>
                        </a:rPr>
                        <a:t>number</a:t>
                      </a:r>
                      <a:r>
                        <a:rPr lang="ru-RU" sz="1100" b="1" i="1" dirty="0">
                          <a:solidFill>
                            <a:schemeClr val="accent6">
                              <a:lumMod val="75000"/>
                            </a:schemeClr>
                          </a:solidFill>
                          <a:effectLst/>
                          <a:latin typeface="Arial Black" panose="020B0A04020102020204" pitchFamily="34" charset="0"/>
                        </a:rPr>
                        <a:t> </a:t>
                      </a:r>
                      <a:r>
                        <a:rPr lang="en-US" sz="1100" b="1" i="1" dirty="0">
                          <a:solidFill>
                            <a:schemeClr val="accent6">
                              <a:lumMod val="75000"/>
                            </a:schemeClr>
                          </a:solidFill>
                          <a:effectLst/>
                          <a:latin typeface="Arial Black" panose="020B0A04020102020204" pitchFamily="34" charset="0"/>
                        </a:rPr>
                        <a:t>of COOMET CRM</a:t>
                      </a:r>
                      <a:endParaRPr lang="ru-RU" sz="1100" b="1" i="1" dirty="0">
                        <a:solidFill>
                          <a:schemeClr val="accent6">
                            <a:lumMod val="75000"/>
                          </a:schemeClr>
                        </a:solidFill>
                        <a:effectLst/>
                        <a:latin typeface="Arial Black" panose="020B0A04020102020204" pitchFamily="34" charset="0"/>
                        <a:ea typeface="MS Mincho" panose="02020609040205080304" pitchFamily="49" charset="-128"/>
                      </a:endParaRPr>
                    </a:p>
                  </a:txBody>
                  <a:tcPr marL="33877" marR="33877" marT="67754" marB="67754" anchor="ctr">
                    <a:solidFill>
                      <a:schemeClr val="accent1">
                        <a:lumMod val="40000"/>
                        <a:lumOff val="60000"/>
                      </a:schemeClr>
                    </a:solidFill>
                  </a:tcPr>
                </a:tc>
                <a:tc>
                  <a:txBody>
                    <a:bodyPr/>
                    <a:lstStyle/>
                    <a:p>
                      <a:pPr algn="ctr">
                        <a:spcAft>
                          <a:spcPts val="0"/>
                        </a:spcAft>
                      </a:pPr>
                      <a:r>
                        <a:rPr lang="ru-RU" sz="1100" b="1" dirty="0">
                          <a:effectLst/>
                          <a:latin typeface="Arial Black" panose="020B0A04020102020204" pitchFamily="34" charset="0"/>
                        </a:rPr>
                        <a:t>Наименование СО, Регистрационный номер по национальному Реестру /</a:t>
                      </a:r>
                    </a:p>
                    <a:p>
                      <a:pPr algn="ctr">
                        <a:lnSpc>
                          <a:spcPct val="90000"/>
                        </a:lnSpc>
                        <a:spcAft>
                          <a:spcPts val="0"/>
                        </a:spcAft>
                      </a:pPr>
                      <a:r>
                        <a:rPr lang="en-US" sz="1100" b="1" i="1" dirty="0">
                          <a:solidFill>
                            <a:schemeClr val="accent6">
                              <a:lumMod val="75000"/>
                            </a:schemeClr>
                          </a:solidFill>
                          <a:effectLst/>
                          <a:latin typeface="Arial Black" panose="020B0A04020102020204" pitchFamily="34" charset="0"/>
                        </a:rPr>
                        <a:t>CRM designation</a:t>
                      </a:r>
                      <a:r>
                        <a:rPr lang="ru-RU" sz="1100" b="1" i="1" dirty="0">
                          <a:solidFill>
                            <a:schemeClr val="accent6">
                              <a:lumMod val="75000"/>
                            </a:schemeClr>
                          </a:solidFill>
                          <a:effectLst/>
                          <a:latin typeface="Arial Black" panose="020B0A04020102020204" pitchFamily="34" charset="0"/>
                        </a:rPr>
                        <a:t>, </a:t>
                      </a:r>
                      <a:r>
                        <a:rPr lang="en-US" sz="1100" b="1" i="1" dirty="0">
                          <a:solidFill>
                            <a:schemeClr val="accent6">
                              <a:lumMod val="75000"/>
                            </a:schemeClr>
                          </a:solidFill>
                          <a:effectLst/>
                          <a:latin typeface="Arial Black" panose="020B0A04020102020204" pitchFamily="34" charset="0"/>
                        </a:rPr>
                        <a:t>Registration number </a:t>
                      </a:r>
                      <a:endParaRPr lang="ru-RU" sz="1100" b="1" i="1" dirty="0">
                        <a:solidFill>
                          <a:schemeClr val="accent6">
                            <a:lumMod val="75000"/>
                          </a:schemeClr>
                        </a:solidFill>
                        <a:effectLst/>
                        <a:latin typeface="Arial Black" panose="020B0A04020102020204" pitchFamily="34" charset="0"/>
                      </a:endParaRPr>
                    </a:p>
                    <a:p>
                      <a:pPr algn="ctr">
                        <a:spcAft>
                          <a:spcPts val="0"/>
                        </a:spcAft>
                      </a:pPr>
                      <a:r>
                        <a:rPr lang="en-US" sz="1100" b="1" i="1" dirty="0">
                          <a:solidFill>
                            <a:schemeClr val="accent6">
                              <a:lumMod val="75000"/>
                            </a:schemeClr>
                          </a:solidFill>
                          <a:effectLst/>
                          <a:latin typeface="Arial Black" panose="020B0A04020102020204" pitchFamily="34" charset="0"/>
                        </a:rPr>
                        <a:t>according to the national Register</a:t>
                      </a:r>
                      <a:endParaRPr lang="ru-RU" sz="1100" b="1" i="1" dirty="0">
                        <a:solidFill>
                          <a:schemeClr val="accent6">
                            <a:lumMod val="75000"/>
                          </a:schemeClr>
                        </a:solidFill>
                        <a:effectLst/>
                        <a:latin typeface="Arial Black" panose="020B0A04020102020204" pitchFamily="34" charset="0"/>
                        <a:ea typeface="MS Mincho" panose="02020609040205080304" pitchFamily="49" charset="-128"/>
                      </a:endParaRPr>
                    </a:p>
                  </a:txBody>
                  <a:tcPr marL="60979" marR="60979" marT="0" marB="0" anchor="ctr">
                    <a:solidFill>
                      <a:schemeClr val="accent1">
                        <a:lumMod val="40000"/>
                        <a:lumOff val="60000"/>
                      </a:schemeClr>
                    </a:solidFill>
                  </a:tcPr>
                </a:tc>
                <a:tc>
                  <a:txBody>
                    <a:bodyPr/>
                    <a:lstStyle/>
                    <a:p>
                      <a:pPr algn="ctr">
                        <a:spcAft>
                          <a:spcPts val="0"/>
                        </a:spcAft>
                      </a:pPr>
                      <a:r>
                        <a:rPr lang="ru-RU" sz="1100" b="1" dirty="0">
                          <a:effectLst/>
                          <a:latin typeface="Arial Black" panose="020B0A04020102020204" pitchFamily="34" charset="0"/>
                        </a:rPr>
                        <a:t>Номер и срок действия национального свидетельства /</a:t>
                      </a:r>
                    </a:p>
                    <a:p>
                      <a:pPr algn="ctr">
                        <a:lnSpc>
                          <a:spcPct val="90000"/>
                        </a:lnSpc>
                        <a:spcAft>
                          <a:spcPts val="0"/>
                        </a:spcAft>
                      </a:pPr>
                      <a:r>
                        <a:rPr lang="en-US" sz="1100" b="1" i="1" dirty="0">
                          <a:solidFill>
                            <a:schemeClr val="accent6">
                              <a:lumMod val="75000"/>
                            </a:schemeClr>
                          </a:solidFill>
                          <a:effectLst/>
                          <a:latin typeface="Arial Black" panose="020B0A04020102020204" pitchFamily="34" charset="0"/>
                        </a:rPr>
                        <a:t>Number and validity period</a:t>
                      </a:r>
                      <a:r>
                        <a:rPr lang="ru-RU" sz="1100" b="1" i="1" dirty="0">
                          <a:solidFill>
                            <a:schemeClr val="accent6">
                              <a:lumMod val="75000"/>
                            </a:schemeClr>
                          </a:solidFill>
                          <a:effectLst/>
                          <a:latin typeface="Arial Black" panose="020B0A04020102020204" pitchFamily="34" charset="0"/>
                        </a:rPr>
                        <a:t> </a:t>
                      </a:r>
                      <a:r>
                        <a:rPr lang="en-US" sz="1100" b="1" i="1" dirty="0">
                          <a:solidFill>
                            <a:schemeClr val="accent6">
                              <a:lumMod val="75000"/>
                            </a:schemeClr>
                          </a:solidFill>
                          <a:effectLst/>
                          <a:latin typeface="Arial Black" panose="020B0A04020102020204" pitchFamily="34" charset="0"/>
                        </a:rPr>
                        <a:t>of national certificate</a:t>
                      </a:r>
                      <a:endParaRPr lang="ru-RU" sz="1100" b="1" i="1" dirty="0">
                        <a:solidFill>
                          <a:schemeClr val="accent6">
                            <a:lumMod val="75000"/>
                          </a:schemeClr>
                        </a:solidFill>
                        <a:effectLst/>
                        <a:latin typeface="Arial Black" panose="020B0A04020102020204" pitchFamily="34" charset="0"/>
                        <a:ea typeface="MS Mincho" panose="02020609040205080304" pitchFamily="49" charset="-128"/>
                      </a:endParaRPr>
                    </a:p>
                  </a:txBody>
                  <a:tcPr marL="60979" marR="60979" marT="0" marB="0" anchor="ctr">
                    <a:solidFill>
                      <a:schemeClr val="accent1">
                        <a:lumMod val="40000"/>
                        <a:lumOff val="60000"/>
                      </a:schemeClr>
                    </a:solidFill>
                  </a:tcPr>
                </a:tc>
                <a:tc>
                  <a:txBody>
                    <a:bodyPr/>
                    <a:lstStyle/>
                    <a:p>
                      <a:pPr algn="ctr">
                        <a:spcAft>
                          <a:spcPts val="0"/>
                        </a:spcAft>
                      </a:pPr>
                      <a:r>
                        <a:rPr lang="ru-RU" sz="1100" b="1" dirty="0">
                          <a:effectLst/>
                          <a:latin typeface="Arial Black" panose="020B0A04020102020204" pitchFamily="34" charset="0"/>
                        </a:rPr>
                        <a:t>Страна</a:t>
                      </a:r>
                      <a:r>
                        <a:rPr lang="en-US" sz="1100" b="1" dirty="0">
                          <a:effectLst/>
                          <a:latin typeface="Arial Black" panose="020B0A04020102020204" pitchFamily="34" charset="0"/>
                        </a:rPr>
                        <a:t> –</a:t>
                      </a:r>
                      <a:r>
                        <a:rPr lang="ru-RU" sz="1100" b="1" dirty="0">
                          <a:effectLst/>
                          <a:latin typeface="Arial Black" panose="020B0A04020102020204" pitchFamily="34" charset="0"/>
                        </a:rPr>
                        <a:t>Координатор темы </a:t>
                      </a:r>
                      <a:r>
                        <a:rPr lang="en-US" sz="1100" b="1" dirty="0">
                          <a:effectLst/>
                          <a:latin typeface="Arial Black" panose="020B0A04020102020204" pitchFamily="34" charset="0"/>
                        </a:rPr>
                        <a:t>/</a:t>
                      </a:r>
                      <a:endParaRPr lang="ru-RU" sz="1100" b="1" dirty="0">
                        <a:effectLst/>
                        <a:latin typeface="Arial Black" panose="020B0A04020102020204" pitchFamily="34" charset="0"/>
                      </a:endParaRPr>
                    </a:p>
                    <a:p>
                      <a:pPr algn="ctr">
                        <a:spcAft>
                          <a:spcPts val="0"/>
                        </a:spcAft>
                      </a:pPr>
                      <a:r>
                        <a:rPr lang="en-US" sz="1100" b="1" i="1" dirty="0">
                          <a:solidFill>
                            <a:schemeClr val="accent6">
                              <a:lumMod val="75000"/>
                            </a:schemeClr>
                          </a:solidFill>
                          <a:effectLst/>
                          <a:latin typeface="Arial Black" panose="020B0A04020102020204" pitchFamily="34" charset="0"/>
                        </a:rPr>
                        <a:t>Country -Project Coordinator</a:t>
                      </a:r>
                      <a:endParaRPr lang="ru-RU" sz="1100" b="1" i="1" dirty="0">
                        <a:solidFill>
                          <a:schemeClr val="accent6">
                            <a:lumMod val="75000"/>
                          </a:schemeClr>
                        </a:solidFill>
                        <a:effectLst/>
                        <a:latin typeface="Arial Black" panose="020B0A04020102020204" pitchFamily="34" charset="0"/>
                        <a:ea typeface="MS Mincho" panose="02020609040205080304" pitchFamily="49" charset="-128"/>
                      </a:endParaRPr>
                    </a:p>
                  </a:txBody>
                  <a:tcPr marL="60979" marR="60979" marT="0" marB="0" anchor="ctr">
                    <a:solidFill>
                      <a:schemeClr val="accent1">
                        <a:lumMod val="40000"/>
                        <a:lumOff val="60000"/>
                      </a:schemeClr>
                    </a:solidFill>
                  </a:tcPr>
                </a:tc>
                <a:extLst>
                  <a:ext uri="{0D108BD9-81ED-4DB2-BD59-A6C34878D82A}">
                    <a16:rowId xmlns:a16="http://schemas.microsoft.com/office/drawing/2014/main" xmlns="" val="3928328006"/>
                  </a:ext>
                </a:extLst>
              </a:tr>
              <a:tr h="949441">
                <a:tc>
                  <a:txBody>
                    <a:bodyPr/>
                    <a:lstStyle/>
                    <a:p>
                      <a:pPr algn="ctr">
                        <a:spcAft>
                          <a:spcPts val="0"/>
                        </a:spcAft>
                      </a:pPr>
                      <a:r>
                        <a:rPr lang="en-US" sz="1800" b="1" dirty="0">
                          <a:effectLst/>
                          <a:latin typeface="Arial Black" panose="020B0A04020102020204" pitchFamily="34" charset="0"/>
                        </a:rPr>
                        <a:t>0006-1999-BG</a:t>
                      </a:r>
                      <a:endParaRPr lang="ru-RU" sz="1800" b="1" dirty="0">
                        <a:effectLst/>
                        <a:latin typeface="Arial Black" panose="020B0A04020102020204" pitchFamily="34" charset="0"/>
                      </a:endParaRPr>
                    </a:p>
                    <a:p>
                      <a:pPr algn="ctr">
                        <a:spcAft>
                          <a:spcPts val="0"/>
                        </a:spcAft>
                      </a:pPr>
                      <a:endParaRPr lang="ru-RU" sz="1800" b="1" dirty="0">
                        <a:effectLst/>
                        <a:latin typeface="Arial Black" panose="020B0A04020102020204" pitchFamily="34" charset="0"/>
                        <a:ea typeface="MS Mincho" panose="02020609040205080304" pitchFamily="49" charset="-128"/>
                      </a:endParaRPr>
                    </a:p>
                  </a:txBody>
                  <a:tcPr marL="33877" marR="33877" marT="67754" marB="67754" anchor="ctr">
                    <a:solidFill>
                      <a:schemeClr val="accent1">
                        <a:lumMod val="40000"/>
                        <a:lumOff val="60000"/>
                      </a:schemeClr>
                    </a:solidFill>
                  </a:tcPr>
                </a:tc>
                <a:tc>
                  <a:txBody>
                    <a:bodyPr/>
                    <a:lstStyle/>
                    <a:p>
                      <a:pPr algn="just">
                        <a:spcAft>
                          <a:spcPts val="0"/>
                        </a:spcAft>
                      </a:pPr>
                      <a:r>
                        <a:rPr lang="ru-RU" sz="1400" b="1" dirty="0">
                          <a:effectLst/>
                          <a:latin typeface="Arial Black" panose="020B0A04020102020204" pitchFamily="34" charset="0"/>
                        </a:rPr>
                        <a:t>СО состава золото-пиритной руды </a:t>
                      </a:r>
                      <a:r>
                        <a:rPr lang="ru-RU" sz="1400" b="1" dirty="0" err="1">
                          <a:effectLst/>
                          <a:latin typeface="Arial Black" panose="020B0A04020102020204" pitchFamily="34" charset="0"/>
                        </a:rPr>
                        <a:t>Зидарово-ЗПрЗ</a:t>
                      </a:r>
                      <a:r>
                        <a:rPr lang="ru-RU" sz="1400" b="1" dirty="0">
                          <a:effectLst/>
                          <a:latin typeface="Arial Black" panose="020B0A04020102020204" pitchFamily="34" charset="0"/>
                        </a:rPr>
                        <a:t>   СОД № 325-98 </a:t>
                      </a:r>
                    </a:p>
                    <a:p>
                      <a:pPr algn="just">
                        <a:spcAft>
                          <a:spcPts val="0"/>
                        </a:spcAft>
                      </a:pPr>
                      <a:r>
                        <a:rPr lang="en-US" sz="1400" b="1" i="1" dirty="0">
                          <a:solidFill>
                            <a:schemeClr val="accent6">
                              <a:lumMod val="75000"/>
                            </a:schemeClr>
                          </a:solidFill>
                          <a:effectLst/>
                          <a:latin typeface="Arial Black" panose="020B0A04020102020204" pitchFamily="34" charset="0"/>
                        </a:rPr>
                        <a:t>CRM for composition of gold pyritic ore </a:t>
                      </a:r>
                      <a:r>
                        <a:rPr lang="en-US" sz="1400" b="1" i="1" dirty="0" err="1">
                          <a:solidFill>
                            <a:schemeClr val="accent6">
                              <a:lumMod val="75000"/>
                            </a:schemeClr>
                          </a:solidFill>
                          <a:effectLst/>
                          <a:latin typeface="Arial Black" panose="020B0A04020102020204" pitchFamily="34" charset="0"/>
                        </a:rPr>
                        <a:t>Zidarovo‑ZPrZ</a:t>
                      </a:r>
                      <a:r>
                        <a:rPr lang="en-US" sz="1400" b="1" i="1" dirty="0">
                          <a:solidFill>
                            <a:schemeClr val="accent6">
                              <a:lumMod val="75000"/>
                            </a:schemeClr>
                          </a:solidFill>
                          <a:effectLst/>
                          <a:latin typeface="Arial Black" panose="020B0A04020102020204" pitchFamily="34" charset="0"/>
                        </a:rPr>
                        <a:t>    SOD 325-98</a:t>
                      </a:r>
                      <a:endParaRPr lang="ru-RU" sz="1400" b="1" i="1" dirty="0">
                        <a:solidFill>
                          <a:schemeClr val="accent6">
                            <a:lumMod val="75000"/>
                          </a:schemeClr>
                        </a:solidFill>
                        <a:effectLst/>
                        <a:latin typeface="Arial Black" panose="020B0A04020102020204" pitchFamily="34" charset="0"/>
                        <a:ea typeface="MS Mincho" panose="02020609040205080304" pitchFamily="49" charset="-128"/>
                      </a:endParaRPr>
                    </a:p>
                  </a:txBody>
                  <a:tcPr marL="60979" marR="60979" marT="0" marB="0">
                    <a:solidFill>
                      <a:schemeClr val="accent1">
                        <a:lumMod val="40000"/>
                        <a:lumOff val="60000"/>
                      </a:schemeClr>
                    </a:solidFill>
                  </a:tcPr>
                </a:tc>
                <a:tc>
                  <a:txBody>
                    <a:bodyPr/>
                    <a:lstStyle/>
                    <a:p>
                      <a:pPr marL="0" algn="ctr" defTabSz="914400" rtl="0" eaLnBrk="1" latinLnBrk="0" hangingPunct="1">
                        <a:spcAft>
                          <a:spcPts val="0"/>
                        </a:spcAft>
                      </a:pPr>
                      <a:r>
                        <a:rPr lang="ru-RU" sz="1400" b="1" kern="1200" dirty="0">
                          <a:solidFill>
                            <a:schemeClr val="dk1"/>
                          </a:solidFill>
                          <a:effectLst/>
                          <a:latin typeface="Arial Black" panose="020B0A04020102020204" pitchFamily="34" charset="0"/>
                          <a:ea typeface="+mn-ea"/>
                          <a:cs typeface="+mn-cs"/>
                        </a:rPr>
                        <a:t>Свидетельство / </a:t>
                      </a:r>
                      <a:r>
                        <a:rPr lang="ru-RU" sz="1400" b="1" i="1" kern="1200" dirty="0" err="1">
                          <a:solidFill>
                            <a:schemeClr val="accent6">
                              <a:lumMod val="75000"/>
                            </a:schemeClr>
                          </a:solidFill>
                          <a:effectLst/>
                          <a:latin typeface="Arial Black" panose="020B0A04020102020204" pitchFamily="34" charset="0"/>
                          <a:ea typeface="+mn-ea"/>
                          <a:cs typeface="+mn-cs"/>
                        </a:rPr>
                        <a:t>Сertificate</a:t>
                      </a:r>
                      <a:endParaRPr lang="ru-RU" sz="1400" b="1" i="1" kern="1200" dirty="0">
                        <a:solidFill>
                          <a:schemeClr val="accent6">
                            <a:lumMod val="75000"/>
                          </a:schemeClr>
                        </a:solidFill>
                        <a:effectLst/>
                        <a:latin typeface="Arial Black" panose="020B0A04020102020204" pitchFamily="34" charset="0"/>
                        <a:ea typeface="+mn-ea"/>
                        <a:cs typeface="+mn-cs"/>
                      </a:endParaRPr>
                    </a:p>
                    <a:p>
                      <a:pPr marL="0" algn="ctr" defTabSz="914400" rtl="0" eaLnBrk="1" latinLnBrk="0" hangingPunct="1">
                        <a:spcAft>
                          <a:spcPts val="0"/>
                        </a:spcAft>
                      </a:pPr>
                      <a:r>
                        <a:rPr lang="ru-RU" sz="1400" b="1" kern="1200" dirty="0">
                          <a:solidFill>
                            <a:schemeClr val="dk1"/>
                          </a:solidFill>
                          <a:effectLst/>
                          <a:latin typeface="Arial Black" panose="020B0A04020102020204" pitchFamily="34" charset="0"/>
                          <a:ea typeface="+mn-ea"/>
                          <a:cs typeface="+mn-cs"/>
                        </a:rPr>
                        <a:t>№ 325-98</a:t>
                      </a:r>
                    </a:p>
                    <a:p>
                      <a:pPr marL="0" algn="ctr" defTabSz="914400" rtl="0" eaLnBrk="1" latinLnBrk="0" hangingPunct="1">
                        <a:spcAft>
                          <a:spcPts val="0"/>
                        </a:spcAft>
                      </a:pPr>
                      <a:r>
                        <a:rPr lang="ru-RU" sz="1400" b="1" kern="1200" dirty="0">
                          <a:solidFill>
                            <a:schemeClr val="dk1"/>
                          </a:solidFill>
                          <a:effectLst/>
                          <a:latin typeface="Arial Black" panose="020B0A04020102020204" pitchFamily="34" charset="0"/>
                          <a:ea typeface="+mn-ea"/>
                          <a:cs typeface="+mn-cs"/>
                        </a:rPr>
                        <a:t>до / </a:t>
                      </a:r>
                      <a:r>
                        <a:rPr lang="en-US" sz="1400" b="1" kern="1200" dirty="0">
                          <a:solidFill>
                            <a:schemeClr val="dk1"/>
                          </a:solidFill>
                          <a:effectLst/>
                          <a:latin typeface="Arial Black" panose="020B0A04020102020204" pitchFamily="34" charset="0"/>
                          <a:ea typeface="+mn-ea"/>
                          <a:cs typeface="+mn-cs"/>
                        </a:rPr>
                        <a:t>till</a:t>
                      </a:r>
                      <a:r>
                        <a:rPr lang="ru-RU" sz="1400" b="1" kern="1200" dirty="0">
                          <a:solidFill>
                            <a:schemeClr val="dk1"/>
                          </a:solidFill>
                          <a:effectLst/>
                          <a:latin typeface="Arial Black" panose="020B0A04020102020204" pitchFamily="34" charset="0"/>
                          <a:ea typeface="+mn-ea"/>
                          <a:cs typeface="+mn-cs"/>
                        </a:rPr>
                        <a:t> 2018</a:t>
                      </a:r>
                    </a:p>
                  </a:txBody>
                  <a:tcPr marL="60979" marR="60979" marT="0" marB="0" anchor="ctr">
                    <a:solidFill>
                      <a:schemeClr val="accent1">
                        <a:lumMod val="40000"/>
                        <a:lumOff val="60000"/>
                      </a:schemeClr>
                    </a:solidFill>
                  </a:tcPr>
                </a:tc>
                <a:tc>
                  <a:txBody>
                    <a:bodyPr/>
                    <a:lstStyle/>
                    <a:p>
                      <a:pPr algn="ctr">
                        <a:spcAft>
                          <a:spcPts val="0"/>
                        </a:spcAft>
                      </a:pPr>
                      <a:r>
                        <a:rPr lang="ru-RU" sz="1400" b="1" kern="1200" dirty="0">
                          <a:solidFill>
                            <a:schemeClr val="dk1"/>
                          </a:solidFill>
                          <a:effectLst/>
                          <a:latin typeface="Arial Black" panose="020B0A04020102020204" pitchFamily="34" charset="0"/>
                          <a:ea typeface="+mn-ea"/>
                          <a:cs typeface="+mn-cs"/>
                        </a:rPr>
                        <a:t>Болгария / </a:t>
                      </a:r>
                      <a:r>
                        <a:rPr lang="en-US" sz="1400" b="1" i="1" kern="1200" dirty="0">
                          <a:solidFill>
                            <a:schemeClr val="accent6">
                              <a:lumMod val="75000"/>
                            </a:schemeClr>
                          </a:solidFill>
                          <a:effectLst/>
                          <a:latin typeface="Arial Black" panose="020B0A04020102020204" pitchFamily="34" charset="0"/>
                          <a:ea typeface="+mn-ea"/>
                          <a:cs typeface="+mn-cs"/>
                        </a:rPr>
                        <a:t>Bulgaria</a:t>
                      </a:r>
                      <a:endParaRPr lang="ru-RU" sz="1400" b="1" i="1" kern="1200" dirty="0">
                        <a:solidFill>
                          <a:schemeClr val="accent6">
                            <a:lumMod val="75000"/>
                          </a:schemeClr>
                        </a:solidFill>
                        <a:effectLst/>
                        <a:latin typeface="Arial Black" panose="020B0A04020102020204" pitchFamily="34" charset="0"/>
                        <a:ea typeface="+mn-ea"/>
                        <a:cs typeface="+mn-cs"/>
                      </a:endParaRPr>
                    </a:p>
                  </a:txBody>
                  <a:tcPr marL="60979" marR="60979" marT="0" marB="0" anchor="ctr">
                    <a:solidFill>
                      <a:schemeClr val="accent1">
                        <a:lumMod val="40000"/>
                        <a:lumOff val="60000"/>
                      </a:schemeClr>
                    </a:solidFill>
                  </a:tcPr>
                </a:tc>
                <a:extLst>
                  <a:ext uri="{0D108BD9-81ED-4DB2-BD59-A6C34878D82A}">
                    <a16:rowId xmlns:a16="http://schemas.microsoft.com/office/drawing/2014/main" xmlns="" val="386458108"/>
                  </a:ext>
                </a:extLst>
              </a:tr>
              <a:tr h="1065123">
                <a:tc>
                  <a:txBody>
                    <a:bodyPr/>
                    <a:lstStyle/>
                    <a:p>
                      <a:pPr algn="ctr">
                        <a:spcAft>
                          <a:spcPts val="0"/>
                        </a:spcAft>
                      </a:pPr>
                      <a:r>
                        <a:rPr lang="ru-RU" sz="1800" b="1" dirty="0">
                          <a:effectLst/>
                          <a:latin typeface="Arial Black" panose="020B0A04020102020204" pitchFamily="34" charset="0"/>
                        </a:rPr>
                        <a:t>0007-1999-BG</a:t>
                      </a:r>
                      <a:endParaRPr lang="ru-RU" sz="1800" b="1" dirty="0">
                        <a:effectLst/>
                        <a:latin typeface="Arial Black" panose="020B0A04020102020204" pitchFamily="34" charset="0"/>
                        <a:ea typeface="MS Mincho" panose="02020609040205080304" pitchFamily="49" charset="-128"/>
                      </a:endParaRPr>
                    </a:p>
                  </a:txBody>
                  <a:tcPr marL="33877" marR="33877" marT="67754" marB="67754" anchor="ctr">
                    <a:solidFill>
                      <a:schemeClr val="accent1">
                        <a:lumMod val="40000"/>
                        <a:lumOff val="60000"/>
                      </a:schemeClr>
                    </a:solidFill>
                  </a:tcPr>
                </a:tc>
                <a:tc>
                  <a:txBody>
                    <a:bodyPr/>
                    <a:lstStyle/>
                    <a:p>
                      <a:pPr marL="0" algn="just" defTabSz="914400" rtl="0" eaLnBrk="1" latinLnBrk="0" hangingPunct="1">
                        <a:spcAft>
                          <a:spcPts val="0"/>
                        </a:spcAft>
                      </a:pPr>
                      <a:r>
                        <a:rPr lang="ru-RU" sz="1400" b="1" kern="1200" dirty="0">
                          <a:solidFill>
                            <a:schemeClr val="dk1"/>
                          </a:solidFill>
                          <a:effectLst/>
                          <a:latin typeface="Arial Black" panose="020B0A04020102020204" pitchFamily="34" charset="0"/>
                          <a:ea typeface="+mn-ea"/>
                          <a:cs typeface="+mn-cs"/>
                        </a:rPr>
                        <a:t>СО состава полиметаллической золотой руды </a:t>
                      </a:r>
                      <a:r>
                        <a:rPr lang="ru-RU" sz="1400" b="1" kern="1200" dirty="0" err="1">
                          <a:solidFill>
                            <a:schemeClr val="dk1"/>
                          </a:solidFill>
                          <a:effectLst/>
                          <a:latin typeface="Arial Black" panose="020B0A04020102020204" pitchFamily="34" charset="0"/>
                          <a:ea typeface="+mn-ea"/>
                          <a:cs typeface="+mn-cs"/>
                        </a:rPr>
                        <a:t>Зидарово-ПМЗрЗ</a:t>
                      </a:r>
                      <a:r>
                        <a:rPr lang="ru-RU" sz="1400" b="1" kern="1200" dirty="0">
                          <a:solidFill>
                            <a:schemeClr val="dk1"/>
                          </a:solidFill>
                          <a:effectLst/>
                          <a:latin typeface="Arial Black" panose="020B0A04020102020204" pitchFamily="34" charset="0"/>
                          <a:ea typeface="+mn-ea"/>
                          <a:cs typeface="+mn-cs"/>
                        </a:rPr>
                        <a:t> </a:t>
                      </a:r>
                    </a:p>
                    <a:p>
                      <a:pPr marL="0" algn="just" defTabSz="914400" rtl="0" eaLnBrk="1" latinLnBrk="0" hangingPunct="1">
                        <a:spcAft>
                          <a:spcPts val="0"/>
                        </a:spcAft>
                      </a:pPr>
                      <a:r>
                        <a:rPr lang="ru-RU" sz="1400" b="1" kern="1200" dirty="0">
                          <a:solidFill>
                            <a:schemeClr val="dk1"/>
                          </a:solidFill>
                          <a:effectLst/>
                          <a:latin typeface="Arial Black" panose="020B0A04020102020204" pitchFamily="34" charset="0"/>
                          <a:ea typeface="+mn-ea"/>
                          <a:cs typeface="+mn-cs"/>
                        </a:rPr>
                        <a:t>СОД № 326-98 </a:t>
                      </a:r>
                    </a:p>
                    <a:p>
                      <a:pPr marL="0" algn="just" defTabSz="914400" rtl="0" eaLnBrk="1" latinLnBrk="0" hangingPunct="1">
                        <a:spcAft>
                          <a:spcPts val="0"/>
                        </a:spcAft>
                      </a:pPr>
                      <a:r>
                        <a:rPr lang="en-US" sz="1400" b="1" i="1" kern="1200" dirty="0">
                          <a:solidFill>
                            <a:schemeClr val="accent6">
                              <a:lumMod val="75000"/>
                            </a:schemeClr>
                          </a:solidFill>
                          <a:effectLst/>
                          <a:latin typeface="Arial Black" panose="020B0A04020102020204" pitchFamily="34" charset="0"/>
                          <a:ea typeface="+mn-ea"/>
                          <a:cs typeface="+mn-cs"/>
                        </a:rPr>
                        <a:t>CRM for composition of polymetallic gold ore </a:t>
                      </a:r>
                      <a:r>
                        <a:rPr lang="en-US" sz="1400" b="1" i="1" kern="1200" dirty="0" err="1">
                          <a:solidFill>
                            <a:schemeClr val="accent6">
                              <a:lumMod val="75000"/>
                            </a:schemeClr>
                          </a:solidFill>
                          <a:effectLst/>
                          <a:latin typeface="Arial Black" panose="020B0A04020102020204" pitchFamily="34" charset="0"/>
                          <a:ea typeface="+mn-ea"/>
                          <a:cs typeface="+mn-cs"/>
                        </a:rPr>
                        <a:t>Zidarovo</a:t>
                      </a:r>
                      <a:r>
                        <a:rPr lang="en-US" sz="1400" b="1" i="1" kern="1200" dirty="0">
                          <a:solidFill>
                            <a:schemeClr val="accent6">
                              <a:lumMod val="75000"/>
                            </a:schemeClr>
                          </a:solidFill>
                          <a:effectLst/>
                          <a:latin typeface="Arial Black" panose="020B0A04020102020204" pitchFamily="34" charset="0"/>
                          <a:ea typeface="+mn-ea"/>
                          <a:cs typeface="+mn-cs"/>
                        </a:rPr>
                        <a:t>- </a:t>
                      </a:r>
                      <a:r>
                        <a:rPr lang="en-US" sz="1400" b="1" i="1" kern="1200" dirty="0" err="1">
                          <a:solidFill>
                            <a:schemeClr val="accent6">
                              <a:lumMod val="75000"/>
                            </a:schemeClr>
                          </a:solidFill>
                          <a:effectLst/>
                          <a:latin typeface="Arial Black" panose="020B0A04020102020204" pitchFamily="34" charset="0"/>
                          <a:ea typeface="+mn-ea"/>
                          <a:cs typeface="+mn-cs"/>
                        </a:rPr>
                        <a:t>PMZrZ</a:t>
                      </a:r>
                      <a:r>
                        <a:rPr lang="en-US" sz="1400" b="1" i="1" kern="1200" dirty="0">
                          <a:solidFill>
                            <a:schemeClr val="accent6">
                              <a:lumMod val="75000"/>
                            </a:schemeClr>
                          </a:solidFill>
                          <a:effectLst/>
                          <a:latin typeface="Arial Black" panose="020B0A04020102020204" pitchFamily="34" charset="0"/>
                          <a:ea typeface="+mn-ea"/>
                          <a:cs typeface="+mn-cs"/>
                        </a:rPr>
                        <a:t>  SOD 326-98</a:t>
                      </a:r>
                      <a:endParaRPr lang="ru-RU" sz="1400" b="1" i="1" kern="1200" dirty="0">
                        <a:solidFill>
                          <a:schemeClr val="accent6">
                            <a:lumMod val="75000"/>
                          </a:schemeClr>
                        </a:solidFill>
                        <a:effectLst/>
                        <a:latin typeface="Arial Black" panose="020B0A04020102020204" pitchFamily="34" charset="0"/>
                        <a:ea typeface="+mn-ea"/>
                        <a:cs typeface="+mn-cs"/>
                      </a:endParaRPr>
                    </a:p>
                  </a:txBody>
                  <a:tcPr marL="60979" marR="60979" marT="0" marB="0">
                    <a:solidFill>
                      <a:schemeClr val="accent1">
                        <a:lumMod val="40000"/>
                        <a:lumOff val="60000"/>
                      </a:schemeClr>
                    </a:solidFill>
                  </a:tcPr>
                </a:tc>
                <a:tc>
                  <a:txBody>
                    <a:bodyPr/>
                    <a:lstStyle/>
                    <a:p>
                      <a:pPr marL="0" algn="ctr" defTabSz="914400" rtl="0" eaLnBrk="1" latinLnBrk="0" hangingPunct="1">
                        <a:spcAft>
                          <a:spcPts val="0"/>
                        </a:spcAft>
                      </a:pPr>
                      <a:r>
                        <a:rPr lang="ru-RU" sz="1400" b="1" kern="1200" dirty="0">
                          <a:solidFill>
                            <a:schemeClr val="dk1"/>
                          </a:solidFill>
                          <a:effectLst/>
                          <a:latin typeface="Arial Black" panose="020B0A04020102020204" pitchFamily="34" charset="0"/>
                          <a:ea typeface="+mn-ea"/>
                          <a:cs typeface="+mn-cs"/>
                        </a:rPr>
                        <a:t>Свидетельство / </a:t>
                      </a:r>
                      <a:r>
                        <a:rPr lang="ru-RU" sz="1400" b="1" i="1" kern="1200" dirty="0" err="1">
                          <a:solidFill>
                            <a:schemeClr val="accent6">
                              <a:lumMod val="75000"/>
                            </a:schemeClr>
                          </a:solidFill>
                          <a:effectLst/>
                          <a:latin typeface="Arial Black" panose="020B0A04020102020204" pitchFamily="34" charset="0"/>
                          <a:ea typeface="+mn-ea"/>
                          <a:cs typeface="+mn-cs"/>
                        </a:rPr>
                        <a:t>Сertificate</a:t>
                      </a:r>
                      <a:endParaRPr lang="ru-RU" sz="1400" b="1" i="1" kern="1200" dirty="0">
                        <a:solidFill>
                          <a:schemeClr val="accent6">
                            <a:lumMod val="75000"/>
                          </a:schemeClr>
                        </a:solidFill>
                        <a:effectLst/>
                        <a:latin typeface="Arial Black" panose="020B0A04020102020204" pitchFamily="34" charset="0"/>
                        <a:ea typeface="+mn-ea"/>
                        <a:cs typeface="+mn-cs"/>
                      </a:endParaRPr>
                    </a:p>
                    <a:p>
                      <a:pPr marL="0" algn="ctr" defTabSz="914400" rtl="0" eaLnBrk="1" latinLnBrk="0" hangingPunct="1">
                        <a:spcAft>
                          <a:spcPts val="0"/>
                        </a:spcAft>
                      </a:pPr>
                      <a:r>
                        <a:rPr lang="ru-RU" sz="1400" b="1" kern="1200" dirty="0">
                          <a:solidFill>
                            <a:schemeClr val="dk1"/>
                          </a:solidFill>
                          <a:effectLst/>
                          <a:latin typeface="Arial Black" panose="020B0A04020102020204" pitchFamily="34" charset="0"/>
                          <a:ea typeface="+mn-ea"/>
                          <a:cs typeface="+mn-cs"/>
                        </a:rPr>
                        <a:t>№ 326-98</a:t>
                      </a:r>
                    </a:p>
                    <a:p>
                      <a:pPr marL="0" algn="ctr" defTabSz="914400" rtl="0" eaLnBrk="1" latinLnBrk="0" hangingPunct="1">
                        <a:spcAft>
                          <a:spcPts val="0"/>
                        </a:spcAft>
                      </a:pPr>
                      <a:r>
                        <a:rPr lang="ru-RU" sz="1400" b="1" kern="1200" dirty="0">
                          <a:solidFill>
                            <a:schemeClr val="dk1"/>
                          </a:solidFill>
                          <a:effectLst/>
                          <a:latin typeface="Arial Black" panose="020B0A04020102020204" pitchFamily="34" charset="0"/>
                          <a:ea typeface="+mn-ea"/>
                          <a:cs typeface="+mn-cs"/>
                        </a:rPr>
                        <a:t>до / </a:t>
                      </a:r>
                      <a:r>
                        <a:rPr lang="en-US" sz="1400" b="1" kern="1200" dirty="0">
                          <a:solidFill>
                            <a:schemeClr val="dk1"/>
                          </a:solidFill>
                          <a:effectLst/>
                          <a:latin typeface="Arial Black" panose="020B0A04020102020204" pitchFamily="34" charset="0"/>
                          <a:ea typeface="+mn-ea"/>
                          <a:cs typeface="+mn-cs"/>
                        </a:rPr>
                        <a:t>till</a:t>
                      </a:r>
                      <a:r>
                        <a:rPr lang="ru-RU" sz="1400" b="1" kern="1200" dirty="0">
                          <a:solidFill>
                            <a:schemeClr val="dk1"/>
                          </a:solidFill>
                          <a:effectLst/>
                          <a:latin typeface="Arial Black" panose="020B0A04020102020204" pitchFamily="34" charset="0"/>
                          <a:ea typeface="+mn-ea"/>
                          <a:cs typeface="+mn-cs"/>
                        </a:rPr>
                        <a:t> 2018</a:t>
                      </a:r>
                    </a:p>
                  </a:txBody>
                  <a:tcPr marL="60979" marR="60979" marT="0" marB="0" anchor="ctr">
                    <a:solidFill>
                      <a:schemeClr val="accent1">
                        <a:lumMod val="40000"/>
                        <a:lumOff val="60000"/>
                      </a:schemeClr>
                    </a:solidFill>
                  </a:tcPr>
                </a:tc>
                <a:tc>
                  <a:txBody>
                    <a:bodyPr/>
                    <a:lstStyle/>
                    <a:p>
                      <a:pPr algn="ctr">
                        <a:spcAft>
                          <a:spcPts val="0"/>
                        </a:spcAft>
                      </a:pPr>
                      <a:r>
                        <a:rPr lang="ru-RU" sz="1400" b="1" kern="1200" dirty="0">
                          <a:solidFill>
                            <a:schemeClr val="dk1"/>
                          </a:solidFill>
                          <a:effectLst/>
                          <a:latin typeface="Arial Black" panose="020B0A04020102020204" pitchFamily="34" charset="0"/>
                          <a:ea typeface="+mn-ea"/>
                          <a:cs typeface="+mn-cs"/>
                        </a:rPr>
                        <a:t>Болгария / </a:t>
                      </a:r>
                      <a:r>
                        <a:rPr lang="en-US" sz="1400" b="1" i="1" kern="1200" dirty="0">
                          <a:solidFill>
                            <a:schemeClr val="accent6">
                              <a:lumMod val="75000"/>
                            </a:schemeClr>
                          </a:solidFill>
                          <a:effectLst/>
                          <a:latin typeface="Arial Black" panose="020B0A04020102020204" pitchFamily="34" charset="0"/>
                          <a:ea typeface="+mn-ea"/>
                          <a:cs typeface="+mn-cs"/>
                        </a:rPr>
                        <a:t>Bulgaria</a:t>
                      </a:r>
                      <a:endParaRPr lang="ru-RU" sz="1400" b="1" i="1" kern="1200" dirty="0">
                        <a:solidFill>
                          <a:schemeClr val="accent6">
                            <a:lumMod val="75000"/>
                          </a:schemeClr>
                        </a:solidFill>
                        <a:effectLst/>
                        <a:latin typeface="Arial Black" panose="020B0A04020102020204" pitchFamily="34" charset="0"/>
                        <a:ea typeface="+mn-ea"/>
                        <a:cs typeface="+mn-cs"/>
                      </a:endParaRPr>
                    </a:p>
                  </a:txBody>
                  <a:tcPr marL="60979" marR="60979" marT="0" marB="0" anchor="ctr">
                    <a:solidFill>
                      <a:schemeClr val="accent1">
                        <a:lumMod val="40000"/>
                        <a:lumOff val="60000"/>
                      </a:schemeClr>
                    </a:solidFill>
                  </a:tcPr>
                </a:tc>
                <a:extLst>
                  <a:ext uri="{0D108BD9-81ED-4DB2-BD59-A6C34878D82A}">
                    <a16:rowId xmlns:a16="http://schemas.microsoft.com/office/drawing/2014/main" xmlns="" val="3912581495"/>
                  </a:ext>
                </a:extLst>
              </a:tr>
              <a:tr h="1278148">
                <a:tc>
                  <a:txBody>
                    <a:bodyPr/>
                    <a:lstStyle/>
                    <a:p>
                      <a:pPr algn="ctr">
                        <a:spcAft>
                          <a:spcPts val="0"/>
                        </a:spcAft>
                      </a:pPr>
                      <a:r>
                        <a:rPr lang="ru-RU" sz="1800" b="1" dirty="0">
                          <a:effectLst/>
                          <a:latin typeface="Arial Black" panose="020B0A04020102020204" pitchFamily="34" charset="0"/>
                        </a:rPr>
                        <a:t>0008-1999-BG</a:t>
                      </a:r>
                      <a:endParaRPr lang="ru-RU" sz="1800" b="1" dirty="0">
                        <a:effectLst/>
                        <a:latin typeface="Arial Black" panose="020B0A04020102020204" pitchFamily="34" charset="0"/>
                        <a:ea typeface="MS Mincho" panose="02020609040205080304" pitchFamily="49" charset="-128"/>
                      </a:endParaRPr>
                    </a:p>
                  </a:txBody>
                  <a:tcPr marL="33877" marR="33877" marT="67754" marB="67754" anchor="ctr">
                    <a:solidFill>
                      <a:schemeClr val="accent1">
                        <a:lumMod val="40000"/>
                        <a:lumOff val="60000"/>
                      </a:schemeClr>
                    </a:solidFill>
                  </a:tcPr>
                </a:tc>
                <a:tc>
                  <a:txBody>
                    <a:bodyPr/>
                    <a:lstStyle/>
                    <a:p>
                      <a:pPr marL="0" algn="just" defTabSz="914400" rtl="0" eaLnBrk="1" latinLnBrk="0" hangingPunct="1">
                        <a:spcAft>
                          <a:spcPts val="0"/>
                        </a:spcAft>
                      </a:pPr>
                      <a:r>
                        <a:rPr lang="ru-RU" sz="1400" b="1" kern="1200" dirty="0">
                          <a:solidFill>
                            <a:schemeClr val="dk1"/>
                          </a:solidFill>
                          <a:effectLst/>
                          <a:latin typeface="Arial Black" panose="020B0A04020102020204" pitchFamily="34" charset="0"/>
                          <a:ea typeface="+mn-ea"/>
                          <a:cs typeface="+mn-cs"/>
                        </a:rPr>
                        <a:t>СО состава медно-пиритной золотосодержащей руды </a:t>
                      </a:r>
                      <a:r>
                        <a:rPr lang="ru-RU" sz="1400" b="1" kern="1200" dirty="0" err="1">
                          <a:solidFill>
                            <a:schemeClr val="dk1"/>
                          </a:solidFill>
                          <a:effectLst/>
                          <a:latin typeface="Arial Black" panose="020B0A04020102020204" pitchFamily="34" charset="0"/>
                          <a:ea typeface="+mn-ea"/>
                          <a:cs typeface="+mn-cs"/>
                        </a:rPr>
                        <a:t>Зидарово-МПрЗ</a:t>
                      </a:r>
                      <a:r>
                        <a:rPr lang="ru-RU" sz="1400" b="1" kern="1200" dirty="0">
                          <a:solidFill>
                            <a:schemeClr val="dk1"/>
                          </a:solidFill>
                          <a:effectLst/>
                          <a:latin typeface="Arial Black" panose="020B0A04020102020204" pitchFamily="34" charset="0"/>
                          <a:ea typeface="+mn-ea"/>
                          <a:cs typeface="+mn-cs"/>
                        </a:rPr>
                        <a:t>   СОД № 327-98 </a:t>
                      </a:r>
                    </a:p>
                    <a:p>
                      <a:pPr marL="0" algn="just" defTabSz="914400" rtl="0" eaLnBrk="1" latinLnBrk="0" hangingPunct="1">
                        <a:spcAft>
                          <a:spcPts val="0"/>
                        </a:spcAft>
                      </a:pPr>
                      <a:r>
                        <a:rPr lang="en-US" sz="1400" b="1" i="1" kern="1200" dirty="0">
                          <a:solidFill>
                            <a:schemeClr val="accent6">
                              <a:lumMod val="75000"/>
                            </a:schemeClr>
                          </a:solidFill>
                          <a:effectLst/>
                          <a:latin typeface="Arial Black" panose="020B0A04020102020204" pitchFamily="34" charset="0"/>
                          <a:ea typeface="+mn-ea"/>
                          <a:cs typeface="+mn-cs"/>
                        </a:rPr>
                        <a:t>CRM for composition of copper-pyritic gold-bearing ore Zidarovo-MPr3 </a:t>
                      </a:r>
                      <a:endParaRPr lang="ru-RU" sz="1400" b="1" i="1" kern="1200" dirty="0">
                        <a:solidFill>
                          <a:schemeClr val="accent6">
                            <a:lumMod val="75000"/>
                          </a:schemeClr>
                        </a:solidFill>
                        <a:effectLst/>
                        <a:latin typeface="Arial Black" panose="020B0A04020102020204" pitchFamily="34" charset="0"/>
                        <a:ea typeface="+mn-ea"/>
                        <a:cs typeface="+mn-cs"/>
                      </a:endParaRPr>
                    </a:p>
                    <a:p>
                      <a:pPr marL="0" algn="just" defTabSz="914400" rtl="0" eaLnBrk="1" latinLnBrk="0" hangingPunct="1">
                        <a:spcAft>
                          <a:spcPts val="0"/>
                        </a:spcAft>
                      </a:pPr>
                      <a:r>
                        <a:rPr lang="en-US" sz="1400" b="1" i="1" kern="1200" dirty="0">
                          <a:solidFill>
                            <a:schemeClr val="accent6">
                              <a:lumMod val="75000"/>
                            </a:schemeClr>
                          </a:solidFill>
                          <a:effectLst/>
                          <a:latin typeface="Arial Black" panose="020B0A04020102020204" pitchFamily="34" charset="0"/>
                          <a:ea typeface="+mn-ea"/>
                          <a:cs typeface="+mn-cs"/>
                        </a:rPr>
                        <a:t>SOD 327-98</a:t>
                      </a:r>
                      <a:endParaRPr lang="ru-RU" sz="1400" b="1" i="1" kern="1200" dirty="0">
                        <a:solidFill>
                          <a:schemeClr val="accent6">
                            <a:lumMod val="75000"/>
                          </a:schemeClr>
                        </a:solidFill>
                        <a:effectLst/>
                        <a:latin typeface="Arial Black" panose="020B0A04020102020204" pitchFamily="34" charset="0"/>
                        <a:ea typeface="+mn-ea"/>
                        <a:cs typeface="+mn-cs"/>
                      </a:endParaRPr>
                    </a:p>
                  </a:txBody>
                  <a:tcPr marL="60979" marR="60979" marT="0" marB="0">
                    <a:solidFill>
                      <a:schemeClr val="accent1">
                        <a:lumMod val="40000"/>
                        <a:lumOff val="60000"/>
                      </a:schemeClr>
                    </a:solidFill>
                  </a:tcPr>
                </a:tc>
                <a:tc>
                  <a:txBody>
                    <a:bodyPr/>
                    <a:lstStyle/>
                    <a:p>
                      <a:pPr marL="0" algn="ctr" defTabSz="914400" rtl="0" eaLnBrk="1" latinLnBrk="0" hangingPunct="1">
                        <a:spcAft>
                          <a:spcPts val="0"/>
                        </a:spcAft>
                      </a:pPr>
                      <a:r>
                        <a:rPr lang="ru-RU" sz="1400" b="1" kern="1200" dirty="0">
                          <a:solidFill>
                            <a:schemeClr val="dk1"/>
                          </a:solidFill>
                          <a:effectLst/>
                          <a:latin typeface="Arial Black" panose="020B0A04020102020204" pitchFamily="34" charset="0"/>
                          <a:ea typeface="+mn-ea"/>
                          <a:cs typeface="+mn-cs"/>
                        </a:rPr>
                        <a:t>Свидетельство / </a:t>
                      </a:r>
                      <a:r>
                        <a:rPr lang="ru-RU" sz="1400" b="1" i="1" kern="1200" dirty="0" err="1">
                          <a:solidFill>
                            <a:schemeClr val="accent6">
                              <a:lumMod val="75000"/>
                            </a:schemeClr>
                          </a:solidFill>
                          <a:effectLst/>
                          <a:latin typeface="Arial Black" panose="020B0A04020102020204" pitchFamily="34" charset="0"/>
                          <a:ea typeface="+mn-ea"/>
                          <a:cs typeface="+mn-cs"/>
                        </a:rPr>
                        <a:t>Сertificate</a:t>
                      </a:r>
                      <a:endParaRPr lang="ru-RU" sz="1400" b="1" i="1" kern="1200" dirty="0">
                        <a:solidFill>
                          <a:schemeClr val="accent6">
                            <a:lumMod val="75000"/>
                          </a:schemeClr>
                        </a:solidFill>
                        <a:effectLst/>
                        <a:latin typeface="Arial Black" panose="020B0A04020102020204" pitchFamily="34" charset="0"/>
                        <a:ea typeface="+mn-ea"/>
                        <a:cs typeface="+mn-cs"/>
                      </a:endParaRPr>
                    </a:p>
                    <a:p>
                      <a:pPr marL="0" algn="ctr" defTabSz="914400" rtl="0" eaLnBrk="1" latinLnBrk="0" hangingPunct="1">
                        <a:spcAft>
                          <a:spcPts val="0"/>
                        </a:spcAft>
                      </a:pPr>
                      <a:r>
                        <a:rPr lang="ru-RU" sz="1400" b="1" kern="1200" dirty="0">
                          <a:solidFill>
                            <a:schemeClr val="dk1"/>
                          </a:solidFill>
                          <a:effectLst/>
                          <a:latin typeface="Arial Black" panose="020B0A04020102020204" pitchFamily="34" charset="0"/>
                          <a:ea typeface="+mn-ea"/>
                          <a:cs typeface="+mn-cs"/>
                        </a:rPr>
                        <a:t>№ 327-98</a:t>
                      </a:r>
                    </a:p>
                    <a:p>
                      <a:pPr marL="0" algn="ctr" defTabSz="914400" rtl="0" eaLnBrk="1" latinLnBrk="0" hangingPunct="1">
                        <a:spcAft>
                          <a:spcPts val="0"/>
                        </a:spcAft>
                      </a:pPr>
                      <a:r>
                        <a:rPr lang="ru-RU" sz="1400" b="1" kern="1200" dirty="0">
                          <a:solidFill>
                            <a:schemeClr val="dk1"/>
                          </a:solidFill>
                          <a:effectLst/>
                          <a:latin typeface="Arial Black" panose="020B0A04020102020204" pitchFamily="34" charset="0"/>
                          <a:ea typeface="+mn-ea"/>
                          <a:cs typeface="+mn-cs"/>
                        </a:rPr>
                        <a:t>до / </a:t>
                      </a:r>
                      <a:r>
                        <a:rPr lang="en-US" sz="1400" b="1" kern="1200" dirty="0">
                          <a:solidFill>
                            <a:schemeClr val="dk1"/>
                          </a:solidFill>
                          <a:effectLst/>
                          <a:latin typeface="Arial Black" panose="020B0A04020102020204" pitchFamily="34" charset="0"/>
                          <a:ea typeface="+mn-ea"/>
                          <a:cs typeface="+mn-cs"/>
                        </a:rPr>
                        <a:t>till</a:t>
                      </a:r>
                      <a:r>
                        <a:rPr lang="ru-RU" sz="1400" b="1" kern="1200" dirty="0">
                          <a:solidFill>
                            <a:schemeClr val="dk1"/>
                          </a:solidFill>
                          <a:effectLst/>
                          <a:latin typeface="Arial Black" panose="020B0A04020102020204" pitchFamily="34" charset="0"/>
                          <a:ea typeface="+mn-ea"/>
                          <a:cs typeface="+mn-cs"/>
                        </a:rPr>
                        <a:t> 2018</a:t>
                      </a:r>
                    </a:p>
                  </a:txBody>
                  <a:tcPr marL="60979" marR="60979" marT="0" marB="0" anchor="ctr">
                    <a:solidFill>
                      <a:schemeClr val="accent1">
                        <a:lumMod val="40000"/>
                        <a:lumOff val="60000"/>
                      </a:schemeClr>
                    </a:solidFill>
                  </a:tcPr>
                </a:tc>
                <a:tc>
                  <a:txBody>
                    <a:bodyPr/>
                    <a:lstStyle/>
                    <a:p>
                      <a:pPr algn="ctr">
                        <a:spcAft>
                          <a:spcPts val="0"/>
                        </a:spcAft>
                      </a:pPr>
                      <a:r>
                        <a:rPr lang="ru-RU" sz="1400" b="1" kern="1200" dirty="0">
                          <a:solidFill>
                            <a:schemeClr val="dk1"/>
                          </a:solidFill>
                          <a:effectLst/>
                          <a:latin typeface="Arial Black" panose="020B0A04020102020204" pitchFamily="34" charset="0"/>
                          <a:ea typeface="+mn-ea"/>
                          <a:cs typeface="+mn-cs"/>
                        </a:rPr>
                        <a:t>Болгария / </a:t>
                      </a:r>
                      <a:r>
                        <a:rPr lang="en-US" sz="1400" b="1" i="1" kern="1200" dirty="0">
                          <a:solidFill>
                            <a:schemeClr val="accent6">
                              <a:lumMod val="75000"/>
                            </a:schemeClr>
                          </a:solidFill>
                          <a:effectLst/>
                          <a:latin typeface="Arial Black" panose="020B0A04020102020204" pitchFamily="34" charset="0"/>
                          <a:ea typeface="+mn-ea"/>
                          <a:cs typeface="+mn-cs"/>
                        </a:rPr>
                        <a:t>Bulgaria</a:t>
                      </a:r>
                      <a:endParaRPr lang="ru-RU" sz="1400" b="1" i="1" kern="1200" dirty="0">
                        <a:solidFill>
                          <a:schemeClr val="accent6">
                            <a:lumMod val="75000"/>
                          </a:schemeClr>
                        </a:solidFill>
                        <a:effectLst/>
                        <a:latin typeface="Arial Black" panose="020B0A04020102020204" pitchFamily="34" charset="0"/>
                        <a:ea typeface="+mn-ea"/>
                        <a:cs typeface="+mn-cs"/>
                      </a:endParaRPr>
                    </a:p>
                  </a:txBody>
                  <a:tcPr marL="60979" marR="60979" marT="0" marB="0" anchor="ctr">
                    <a:solidFill>
                      <a:schemeClr val="accent1">
                        <a:lumMod val="40000"/>
                        <a:lumOff val="60000"/>
                      </a:schemeClr>
                    </a:solidFill>
                  </a:tcPr>
                </a:tc>
                <a:extLst>
                  <a:ext uri="{0D108BD9-81ED-4DB2-BD59-A6C34878D82A}">
                    <a16:rowId xmlns:a16="http://schemas.microsoft.com/office/drawing/2014/main" xmlns="" val="2504896753"/>
                  </a:ext>
                </a:extLst>
              </a:tr>
              <a:tr h="1278148">
                <a:tc>
                  <a:txBody>
                    <a:bodyPr/>
                    <a:lstStyle/>
                    <a:p>
                      <a:pPr algn="ctr">
                        <a:spcAft>
                          <a:spcPts val="0"/>
                        </a:spcAft>
                      </a:pPr>
                      <a:r>
                        <a:rPr lang="ru-RU" sz="1800" b="1" dirty="0">
                          <a:effectLst/>
                          <a:latin typeface="Arial Black" panose="020B0A04020102020204" pitchFamily="34" charset="0"/>
                        </a:rPr>
                        <a:t>0009-1999-BG</a:t>
                      </a:r>
                      <a:endParaRPr lang="ru-RU" sz="1800" b="1" dirty="0">
                        <a:effectLst/>
                        <a:latin typeface="Arial Black" panose="020B0A04020102020204" pitchFamily="34" charset="0"/>
                        <a:ea typeface="MS Mincho" panose="02020609040205080304" pitchFamily="49" charset="-128"/>
                      </a:endParaRPr>
                    </a:p>
                  </a:txBody>
                  <a:tcPr marL="33877" marR="33877" marT="67754" marB="67754" anchor="ctr">
                    <a:solidFill>
                      <a:schemeClr val="accent1">
                        <a:lumMod val="40000"/>
                        <a:lumOff val="60000"/>
                      </a:schemeClr>
                    </a:solidFill>
                  </a:tcPr>
                </a:tc>
                <a:tc>
                  <a:txBody>
                    <a:bodyPr/>
                    <a:lstStyle/>
                    <a:p>
                      <a:pPr marL="0" algn="just" defTabSz="914400" rtl="0" eaLnBrk="1" latinLnBrk="0" hangingPunct="1">
                        <a:spcAft>
                          <a:spcPts val="0"/>
                        </a:spcAft>
                      </a:pPr>
                      <a:r>
                        <a:rPr lang="ru-RU" sz="1400" b="1" kern="1200" dirty="0">
                          <a:solidFill>
                            <a:schemeClr val="dk1"/>
                          </a:solidFill>
                          <a:effectLst/>
                          <a:latin typeface="Arial Black" panose="020B0A04020102020204" pitchFamily="34" charset="0"/>
                          <a:ea typeface="+mn-ea"/>
                          <a:cs typeface="+mn-cs"/>
                        </a:rPr>
                        <a:t>СО состава полиметаллического гравитационного концентрата </a:t>
                      </a:r>
                      <a:r>
                        <a:rPr lang="ru-RU" sz="1400" b="1" kern="1200" dirty="0" err="1">
                          <a:solidFill>
                            <a:schemeClr val="dk1"/>
                          </a:solidFill>
                          <a:effectLst/>
                          <a:latin typeface="Arial Black" panose="020B0A04020102020204" pitchFamily="34" charset="0"/>
                          <a:ea typeface="+mn-ea"/>
                          <a:cs typeface="+mn-cs"/>
                        </a:rPr>
                        <a:t>ГкЗ</a:t>
                      </a:r>
                      <a:r>
                        <a:rPr lang="ru-RU" sz="1400" b="1" kern="1200" dirty="0">
                          <a:solidFill>
                            <a:schemeClr val="dk1"/>
                          </a:solidFill>
                          <a:effectLst/>
                          <a:latin typeface="Arial Black" panose="020B0A04020102020204" pitchFamily="34" charset="0"/>
                          <a:ea typeface="+mn-ea"/>
                          <a:cs typeface="+mn-cs"/>
                        </a:rPr>
                        <a:t>   </a:t>
                      </a:r>
                    </a:p>
                    <a:p>
                      <a:pPr marL="0" algn="just" defTabSz="914400" rtl="0" eaLnBrk="1" latinLnBrk="0" hangingPunct="1">
                        <a:spcAft>
                          <a:spcPts val="0"/>
                        </a:spcAft>
                      </a:pPr>
                      <a:r>
                        <a:rPr lang="ru-RU" sz="1400" b="1" kern="1200" dirty="0">
                          <a:solidFill>
                            <a:schemeClr val="dk1"/>
                          </a:solidFill>
                          <a:effectLst/>
                          <a:latin typeface="Arial Black" panose="020B0A04020102020204" pitchFamily="34" charset="0"/>
                          <a:ea typeface="+mn-ea"/>
                          <a:cs typeface="+mn-cs"/>
                        </a:rPr>
                        <a:t>СОД № 328-98 </a:t>
                      </a:r>
                    </a:p>
                    <a:p>
                      <a:pPr marL="0" algn="just" defTabSz="914400" rtl="0" eaLnBrk="1" latinLnBrk="0" hangingPunct="1">
                        <a:spcAft>
                          <a:spcPts val="0"/>
                        </a:spcAft>
                      </a:pPr>
                      <a:r>
                        <a:rPr lang="en-US" sz="1400" b="1" i="1" kern="1200" dirty="0">
                          <a:solidFill>
                            <a:schemeClr val="accent6">
                              <a:lumMod val="75000"/>
                            </a:schemeClr>
                          </a:solidFill>
                          <a:effectLst/>
                          <a:latin typeface="Arial Black" panose="020B0A04020102020204" pitchFamily="34" charset="0"/>
                          <a:ea typeface="+mn-ea"/>
                          <a:cs typeface="+mn-cs"/>
                        </a:rPr>
                        <a:t>CRM for composition of polymetallic gravitation concentrate </a:t>
                      </a:r>
                      <a:r>
                        <a:rPr lang="en-US" sz="1400" b="1" i="1" kern="1200" dirty="0" err="1">
                          <a:solidFill>
                            <a:schemeClr val="accent6">
                              <a:lumMod val="75000"/>
                            </a:schemeClr>
                          </a:solidFill>
                          <a:effectLst/>
                          <a:latin typeface="Arial Black" panose="020B0A04020102020204" pitchFamily="34" charset="0"/>
                          <a:ea typeface="+mn-ea"/>
                          <a:cs typeface="+mn-cs"/>
                        </a:rPr>
                        <a:t>GkZ</a:t>
                      </a:r>
                      <a:r>
                        <a:rPr lang="en-US" sz="1400" b="1" i="1" kern="1200" dirty="0">
                          <a:solidFill>
                            <a:schemeClr val="accent6">
                              <a:lumMod val="75000"/>
                            </a:schemeClr>
                          </a:solidFill>
                          <a:effectLst/>
                          <a:latin typeface="Arial Black" panose="020B0A04020102020204" pitchFamily="34" charset="0"/>
                          <a:ea typeface="+mn-ea"/>
                          <a:cs typeface="+mn-cs"/>
                        </a:rPr>
                        <a:t> SOD 328-98</a:t>
                      </a:r>
                      <a:endParaRPr lang="ru-RU" sz="1400" b="1" i="1" kern="1200" dirty="0">
                        <a:solidFill>
                          <a:schemeClr val="accent6">
                            <a:lumMod val="75000"/>
                          </a:schemeClr>
                        </a:solidFill>
                        <a:effectLst/>
                        <a:latin typeface="Arial Black" panose="020B0A04020102020204" pitchFamily="34" charset="0"/>
                        <a:ea typeface="+mn-ea"/>
                        <a:cs typeface="+mn-cs"/>
                      </a:endParaRPr>
                    </a:p>
                  </a:txBody>
                  <a:tcPr marL="60979" marR="60979" marT="0" marB="0">
                    <a:solidFill>
                      <a:schemeClr val="accent1">
                        <a:lumMod val="40000"/>
                        <a:lumOff val="60000"/>
                      </a:schemeClr>
                    </a:solidFill>
                  </a:tcPr>
                </a:tc>
                <a:tc>
                  <a:txBody>
                    <a:bodyPr/>
                    <a:lstStyle/>
                    <a:p>
                      <a:pPr marL="0" algn="ctr" defTabSz="914400" rtl="0" eaLnBrk="1" latinLnBrk="0" hangingPunct="1">
                        <a:spcAft>
                          <a:spcPts val="0"/>
                        </a:spcAft>
                      </a:pPr>
                      <a:r>
                        <a:rPr lang="ru-RU" sz="1400" b="1" kern="1200" dirty="0">
                          <a:solidFill>
                            <a:schemeClr val="dk1"/>
                          </a:solidFill>
                          <a:effectLst/>
                          <a:latin typeface="Arial Black" panose="020B0A04020102020204" pitchFamily="34" charset="0"/>
                          <a:ea typeface="+mn-ea"/>
                          <a:cs typeface="+mn-cs"/>
                        </a:rPr>
                        <a:t>Свидетельство / </a:t>
                      </a:r>
                      <a:r>
                        <a:rPr lang="ru-RU" sz="1400" b="1" i="1" kern="1200" dirty="0" err="1">
                          <a:solidFill>
                            <a:schemeClr val="accent6">
                              <a:lumMod val="75000"/>
                            </a:schemeClr>
                          </a:solidFill>
                          <a:effectLst/>
                          <a:latin typeface="Arial Black" panose="020B0A04020102020204" pitchFamily="34" charset="0"/>
                          <a:ea typeface="+mn-ea"/>
                          <a:cs typeface="+mn-cs"/>
                        </a:rPr>
                        <a:t>Сertificate</a:t>
                      </a:r>
                      <a:endParaRPr lang="ru-RU" sz="1400" b="1" i="1" kern="1200" dirty="0">
                        <a:solidFill>
                          <a:schemeClr val="accent6">
                            <a:lumMod val="75000"/>
                          </a:schemeClr>
                        </a:solidFill>
                        <a:effectLst/>
                        <a:latin typeface="Arial Black" panose="020B0A04020102020204" pitchFamily="34" charset="0"/>
                        <a:ea typeface="+mn-ea"/>
                        <a:cs typeface="+mn-cs"/>
                      </a:endParaRPr>
                    </a:p>
                    <a:p>
                      <a:pPr marL="0" algn="ctr" defTabSz="914400" rtl="0" eaLnBrk="1" latinLnBrk="0" hangingPunct="1">
                        <a:spcAft>
                          <a:spcPts val="0"/>
                        </a:spcAft>
                      </a:pPr>
                      <a:r>
                        <a:rPr lang="ru-RU" sz="1400" b="1" kern="1200" dirty="0">
                          <a:solidFill>
                            <a:schemeClr val="dk1"/>
                          </a:solidFill>
                          <a:effectLst/>
                          <a:latin typeface="Arial Black" panose="020B0A04020102020204" pitchFamily="34" charset="0"/>
                          <a:ea typeface="+mn-ea"/>
                          <a:cs typeface="+mn-cs"/>
                        </a:rPr>
                        <a:t>№ 328-98</a:t>
                      </a:r>
                    </a:p>
                    <a:p>
                      <a:pPr marL="0" algn="ctr" defTabSz="914400" rtl="0" eaLnBrk="1" latinLnBrk="0" hangingPunct="1">
                        <a:spcAft>
                          <a:spcPts val="0"/>
                        </a:spcAft>
                      </a:pPr>
                      <a:r>
                        <a:rPr lang="ru-RU" sz="1400" b="1" kern="1200" dirty="0">
                          <a:solidFill>
                            <a:schemeClr val="dk1"/>
                          </a:solidFill>
                          <a:effectLst/>
                          <a:latin typeface="Arial Black" panose="020B0A04020102020204" pitchFamily="34" charset="0"/>
                          <a:ea typeface="+mn-ea"/>
                          <a:cs typeface="+mn-cs"/>
                        </a:rPr>
                        <a:t>до / </a:t>
                      </a:r>
                      <a:r>
                        <a:rPr lang="en-US" sz="1400" b="1" kern="1200" dirty="0">
                          <a:solidFill>
                            <a:schemeClr val="dk1"/>
                          </a:solidFill>
                          <a:effectLst/>
                          <a:latin typeface="Arial Black" panose="020B0A04020102020204" pitchFamily="34" charset="0"/>
                          <a:ea typeface="+mn-ea"/>
                          <a:cs typeface="+mn-cs"/>
                        </a:rPr>
                        <a:t>till</a:t>
                      </a:r>
                      <a:r>
                        <a:rPr lang="ru-RU" sz="1400" b="1" kern="1200" dirty="0">
                          <a:solidFill>
                            <a:schemeClr val="dk1"/>
                          </a:solidFill>
                          <a:effectLst/>
                          <a:latin typeface="Arial Black" panose="020B0A04020102020204" pitchFamily="34" charset="0"/>
                          <a:ea typeface="+mn-ea"/>
                          <a:cs typeface="+mn-cs"/>
                        </a:rPr>
                        <a:t> 2018</a:t>
                      </a:r>
                    </a:p>
                  </a:txBody>
                  <a:tcPr marL="60979" marR="60979" marT="0" marB="0" anchor="ctr">
                    <a:solidFill>
                      <a:schemeClr val="accent1">
                        <a:lumMod val="40000"/>
                        <a:lumOff val="60000"/>
                      </a:schemeClr>
                    </a:solidFill>
                  </a:tcPr>
                </a:tc>
                <a:tc>
                  <a:txBody>
                    <a:bodyPr/>
                    <a:lstStyle/>
                    <a:p>
                      <a:pPr algn="ctr">
                        <a:spcAft>
                          <a:spcPts val="0"/>
                        </a:spcAft>
                      </a:pPr>
                      <a:r>
                        <a:rPr lang="ru-RU" sz="1400" b="1" kern="1200" dirty="0">
                          <a:solidFill>
                            <a:schemeClr val="dk1"/>
                          </a:solidFill>
                          <a:effectLst/>
                          <a:latin typeface="Arial Black" panose="020B0A04020102020204" pitchFamily="34" charset="0"/>
                          <a:ea typeface="+mn-ea"/>
                          <a:cs typeface="+mn-cs"/>
                        </a:rPr>
                        <a:t>Болгария / </a:t>
                      </a:r>
                      <a:r>
                        <a:rPr lang="en-US" sz="1400" b="1" i="1" kern="1200" dirty="0">
                          <a:solidFill>
                            <a:schemeClr val="accent6">
                              <a:lumMod val="75000"/>
                            </a:schemeClr>
                          </a:solidFill>
                          <a:effectLst/>
                          <a:latin typeface="Arial Black" panose="020B0A04020102020204" pitchFamily="34" charset="0"/>
                          <a:ea typeface="+mn-ea"/>
                          <a:cs typeface="+mn-cs"/>
                        </a:rPr>
                        <a:t>Bulgaria</a:t>
                      </a:r>
                      <a:endParaRPr lang="ru-RU" sz="1400" b="1" i="1" kern="1200" dirty="0">
                        <a:solidFill>
                          <a:schemeClr val="accent6">
                            <a:lumMod val="75000"/>
                          </a:schemeClr>
                        </a:solidFill>
                        <a:effectLst/>
                        <a:latin typeface="Arial Black" panose="020B0A04020102020204" pitchFamily="34" charset="0"/>
                        <a:ea typeface="+mn-ea"/>
                        <a:cs typeface="+mn-cs"/>
                      </a:endParaRPr>
                    </a:p>
                  </a:txBody>
                  <a:tcPr marL="60979" marR="60979" marT="0" marB="0" anchor="ctr">
                    <a:solidFill>
                      <a:schemeClr val="accent1">
                        <a:lumMod val="40000"/>
                        <a:lumOff val="60000"/>
                      </a:schemeClr>
                    </a:solidFill>
                  </a:tcPr>
                </a:tc>
                <a:extLst>
                  <a:ext uri="{0D108BD9-81ED-4DB2-BD59-A6C34878D82A}">
                    <a16:rowId xmlns:a16="http://schemas.microsoft.com/office/drawing/2014/main" xmlns="" val="2913949494"/>
                  </a:ext>
                </a:extLst>
              </a:tr>
            </a:tbl>
          </a:graphicData>
        </a:graphic>
      </p:graphicFrame>
    </p:spTree>
    <p:extLst>
      <p:ext uri="{BB962C8B-B14F-4D97-AF65-F5344CB8AC3E}">
        <p14:creationId xmlns:p14="http://schemas.microsoft.com/office/powerpoint/2010/main" val="3542468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half" idx="2"/>
          </p:nvPr>
        </p:nvSpPr>
        <p:spPr>
          <a:xfrm>
            <a:off x="338973" y="746783"/>
            <a:ext cx="4077022" cy="5418521"/>
          </a:xfrm>
        </p:spPr>
        <p:txBody>
          <a:bodyPr/>
          <a:lstStyle/>
          <a:p>
            <a:pPr marL="0" indent="0" algn="ctr">
              <a:buNone/>
            </a:pPr>
            <a:r>
              <a:rPr lang="ru-RU" sz="1400" b="1" dirty="0">
                <a:solidFill>
                  <a:srgbClr val="C00000"/>
                </a:solidFill>
                <a:latin typeface="Arial Black" panose="020B0A04020102020204" pitchFamily="34" charset="0"/>
              </a:rPr>
              <a:t>ПРОЕКТ РЕЗОЛЮЦИИ</a:t>
            </a:r>
          </a:p>
          <a:p>
            <a:pPr marL="0" indent="0" algn="ctr">
              <a:buNone/>
            </a:pPr>
            <a:r>
              <a:rPr lang="ru-RU" sz="1400" b="1" dirty="0">
                <a:solidFill>
                  <a:srgbClr val="C00000"/>
                </a:solidFill>
                <a:latin typeface="Arial Black" panose="020B0A04020102020204" pitchFamily="34" charset="0"/>
              </a:rPr>
              <a:t>По п.11.2</a:t>
            </a:r>
          </a:p>
          <a:p>
            <a:pPr marL="0" indent="0" algn="just">
              <a:buNone/>
            </a:pPr>
            <a:r>
              <a:rPr lang="ru-RU" sz="1400" b="1" dirty="0">
                <a:solidFill>
                  <a:srgbClr val="262062"/>
                </a:solidFill>
                <a:latin typeface="Arial Black" panose="020B0A04020102020204" pitchFamily="34" charset="0"/>
              </a:rPr>
              <a:t>11.2.1 Принять к сведению информацию Председателя ТК 1.12 «СО» о состоянии Реестра СО КООМЕТ и работах по его актуализации.</a:t>
            </a:r>
            <a:endParaRPr lang="en-US" sz="1400" b="1" dirty="0">
              <a:solidFill>
                <a:srgbClr val="262062"/>
              </a:solidFill>
              <a:latin typeface="Arial Black" panose="020B0A04020102020204" pitchFamily="34" charset="0"/>
            </a:endParaRPr>
          </a:p>
          <a:p>
            <a:pPr marL="0" indent="0" algn="just">
              <a:buNone/>
            </a:pPr>
            <a:endParaRPr lang="ru-RU" sz="1400" b="1" dirty="0">
              <a:solidFill>
                <a:srgbClr val="262062"/>
              </a:solidFill>
              <a:latin typeface="Arial Black" panose="020B0A04020102020204" pitchFamily="34" charset="0"/>
            </a:endParaRPr>
          </a:p>
          <a:p>
            <a:pPr marL="0" indent="0" algn="just">
              <a:buNone/>
            </a:pPr>
            <a:r>
              <a:rPr lang="ru-RU" sz="1400" b="1" dirty="0">
                <a:solidFill>
                  <a:srgbClr val="262062"/>
                </a:solidFill>
                <a:latin typeface="Arial Black" panose="020B0A04020102020204" pitchFamily="34" charset="0"/>
              </a:rPr>
              <a:t>11.2.2 Исключить из Реестра СО КООМЕТ стандартные образцы, включенные в Перечень СО, согласованных для исключения из Реестра СО КООМЕТ </a:t>
            </a:r>
            <a:r>
              <a:rPr lang="ru-RU" sz="1400" b="1" dirty="0">
                <a:solidFill>
                  <a:srgbClr val="0070C0"/>
                </a:solidFill>
                <a:latin typeface="Arial Black" panose="020B0A04020102020204" pitchFamily="34" charset="0"/>
              </a:rPr>
              <a:t>(Приложение COOMЕT-28/…)</a:t>
            </a:r>
            <a:r>
              <a:rPr lang="ru-RU" sz="1400" b="1" dirty="0">
                <a:latin typeface="Arial Black" panose="020B0A04020102020204" pitchFamily="34" charset="0"/>
              </a:rPr>
              <a:t>  </a:t>
            </a:r>
            <a:r>
              <a:rPr lang="ru-RU" sz="1400" b="1" dirty="0">
                <a:solidFill>
                  <a:srgbClr val="262062"/>
                </a:solidFill>
                <a:latin typeface="Arial Black" panose="020B0A04020102020204" pitchFamily="34" charset="0"/>
              </a:rPr>
              <a:t>по предложению Болгарии.</a:t>
            </a:r>
            <a:endParaRPr lang="en-US" sz="1400" b="1" dirty="0">
              <a:solidFill>
                <a:srgbClr val="262062"/>
              </a:solidFill>
              <a:latin typeface="Arial Black" panose="020B0A04020102020204" pitchFamily="34" charset="0"/>
            </a:endParaRPr>
          </a:p>
          <a:p>
            <a:pPr marL="0" indent="0" algn="just">
              <a:buNone/>
            </a:pPr>
            <a:endParaRPr lang="ru-RU" sz="1400" b="1" dirty="0">
              <a:solidFill>
                <a:srgbClr val="262062"/>
              </a:solidFill>
              <a:latin typeface="Arial Black" panose="020B0A04020102020204" pitchFamily="34" charset="0"/>
            </a:endParaRPr>
          </a:p>
          <a:p>
            <a:pPr marL="0" indent="0" algn="just">
              <a:buNone/>
            </a:pPr>
            <a:r>
              <a:rPr lang="ru-RU" sz="1400" b="1" dirty="0">
                <a:solidFill>
                  <a:srgbClr val="262062"/>
                </a:solidFill>
                <a:latin typeface="Arial Black" panose="020B0A04020102020204" pitchFamily="34" charset="0"/>
              </a:rPr>
              <a:t>11.2.3 Просить Секретариат ТК 1.12 (УНИИМ) внести в Реестр СО КООМЕТ информацию об исключении из Реестра 4-х типов СО согласно резолюции 11.2.2 в соответствии с правилами Рекомендации СООМЕТ R/RM/4:2008. </a:t>
            </a:r>
          </a:p>
          <a:p>
            <a:endParaRPr lang="ru-RU" dirty="0"/>
          </a:p>
        </p:txBody>
      </p:sp>
      <p:sp>
        <p:nvSpPr>
          <p:cNvPr id="7" name="Номер слайда 6"/>
          <p:cNvSpPr>
            <a:spLocks noGrp="1"/>
          </p:cNvSpPr>
          <p:nvPr>
            <p:ph type="sldNum" sz="quarter" idx="12"/>
          </p:nvPr>
        </p:nvSpPr>
        <p:spPr/>
        <p:txBody>
          <a:bodyPr/>
          <a:lstStyle/>
          <a:p>
            <a:pPr>
              <a:defRPr/>
            </a:pPr>
            <a:fld id="{32688879-1EBD-43B1-9DB2-0649EA3C574F}" type="slidenum">
              <a:rPr lang="ru-RU" smtClean="0"/>
              <a:pPr>
                <a:defRPr/>
              </a:pPr>
              <a:t>7</a:t>
            </a:fld>
            <a:endParaRPr lang="ru-RU"/>
          </a:p>
        </p:txBody>
      </p:sp>
      <p:sp>
        <p:nvSpPr>
          <p:cNvPr id="9" name="Объект 3">
            <a:extLst>
              <a:ext uri="{FF2B5EF4-FFF2-40B4-BE49-F238E27FC236}">
                <a16:creationId xmlns:a16="http://schemas.microsoft.com/office/drawing/2014/main" xmlns="" id="{13A53B51-B1F0-43B8-A622-1AD97EB8C6BA}"/>
              </a:ext>
            </a:extLst>
          </p:cNvPr>
          <p:cNvSpPr>
            <a:spLocks noGrp="1"/>
          </p:cNvSpPr>
          <p:nvPr>
            <p:ph sz="quarter" idx="4"/>
          </p:nvPr>
        </p:nvSpPr>
        <p:spPr>
          <a:xfrm>
            <a:off x="4728007" y="778173"/>
            <a:ext cx="4077022" cy="5760739"/>
          </a:xfrm>
        </p:spPr>
        <p:txBody>
          <a:bodyPr/>
          <a:lstStyle/>
          <a:p>
            <a:pPr marL="0" indent="0" algn="ctr">
              <a:buNone/>
            </a:pPr>
            <a:r>
              <a:rPr lang="en-US" sz="1400" b="1" dirty="0">
                <a:solidFill>
                  <a:srgbClr val="C00000"/>
                </a:solidFill>
                <a:latin typeface="Arial Black" panose="020B0A04020102020204" pitchFamily="34" charset="0"/>
              </a:rPr>
              <a:t>DRAFT RESOLUTION</a:t>
            </a:r>
          </a:p>
          <a:p>
            <a:pPr marL="0" indent="0" algn="ctr">
              <a:buNone/>
            </a:pPr>
            <a:r>
              <a:rPr lang="en-US" sz="1400" b="1" dirty="0">
                <a:solidFill>
                  <a:srgbClr val="C00000"/>
                </a:solidFill>
                <a:latin typeface="Arial Black" panose="020B0A04020102020204" pitchFamily="34" charset="0"/>
              </a:rPr>
              <a:t>For agenda item.11.2</a:t>
            </a:r>
          </a:p>
          <a:p>
            <a:pPr marL="0" indent="0" algn="just">
              <a:buNone/>
            </a:pPr>
            <a:r>
              <a:rPr lang="en-US" sz="1400" b="1" dirty="0">
                <a:solidFill>
                  <a:srgbClr val="262062"/>
                </a:solidFill>
                <a:latin typeface="Arial Black" panose="020B0A04020102020204" pitchFamily="34" charset="0"/>
              </a:rPr>
              <a:t>11.2.1 To take into consideration the information, presented by the Chairperson of TC 1.12 on the progress of the Register of COOMET CRMs and on the work on its updating.</a:t>
            </a:r>
            <a:endParaRPr lang="ru-RU" sz="1400" b="1" dirty="0">
              <a:solidFill>
                <a:srgbClr val="262062"/>
              </a:solidFill>
              <a:latin typeface="Arial Black" panose="020B0A04020102020204" pitchFamily="34" charset="0"/>
            </a:endParaRPr>
          </a:p>
          <a:p>
            <a:pPr marL="0" indent="0" algn="just">
              <a:buNone/>
            </a:pPr>
            <a:endParaRPr lang="en-US" sz="1400" b="1" dirty="0">
              <a:solidFill>
                <a:srgbClr val="262062"/>
              </a:solidFill>
              <a:latin typeface="Arial Black" panose="020B0A04020102020204" pitchFamily="34" charset="0"/>
            </a:endParaRPr>
          </a:p>
          <a:p>
            <a:pPr marL="0" indent="0" algn="just">
              <a:buNone/>
            </a:pPr>
            <a:r>
              <a:rPr lang="en-US" sz="1400" b="1" dirty="0">
                <a:solidFill>
                  <a:srgbClr val="262062"/>
                </a:solidFill>
                <a:latin typeface="Arial Black" panose="020B0A04020102020204" pitchFamily="34" charset="0"/>
              </a:rPr>
              <a:t>11.2.2 To delete from the Register of COOMET CRMs certified reference materials, included  in the List of CRMs, agreed for the deletion  from the Register of COOMET CRMs at the request of Bulgaria </a:t>
            </a:r>
            <a:r>
              <a:rPr lang="en-US" sz="1400" b="1" dirty="0">
                <a:solidFill>
                  <a:srgbClr val="0070C0"/>
                </a:solidFill>
                <a:latin typeface="Arial Black" panose="020B0A04020102020204" pitchFamily="34" charset="0"/>
              </a:rPr>
              <a:t>(Annex COOMET-28/…)</a:t>
            </a:r>
            <a:r>
              <a:rPr lang="en-US" sz="1400" b="1" dirty="0">
                <a:latin typeface="Arial Black" panose="020B0A04020102020204" pitchFamily="34" charset="0"/>
              </a:rPr>
              <a:t>.</a:t>
            </a:r>
          </a:p>
          <a:p>
            <a:pPr marL="0" indent="0" algn="just">
              <a:buNone/>
            </a:pPr>
            <a:endParaRPr lang="en-US" sz="1400" b="1" dirty="0">
              <a:latin typeface="Arial Black" panose="020B0A04020102020204" pitchFamily="34" charset="0"/>
            </a:endParaRPr>
          </a:p>
          <a:p>
            <a:pPr marL="0" indent="0" algn="just">
              <a:buNone/>
            </a:pPr>
            <a:r>
              <a:rPr lang="en-US" sz="1400" b="1" dirty="0">
                <a:solidFill>
                  <a:srgbClr val="262062"/>
                </a:solidFill>
                <a:latin typeface="Arial Black" panose="020B0A04020102020204" pitchFamily="34" charset="0"/>
              </a:rPr>
              <a:t>11.2.3. To request the Secretariat of TC 1.12 (UNIIM) to enter the information on the deletion of 4 CRM types from the Register of COOMET CRMs according to the resolution 11.2.2 in compliance with the guidelines of COOMET Recommendation R/RM/4:2008.</a:t>
            </a:r>
          </a:p>
          <a:p>
            <a:endParaRPr lang="ru-RU" dirty="0"/>
          </a:p>
        </p:txBody>
      </p:sp>
    </p:spTree>
    <p:extLst>
      <p:ext uri="{BB962C8B-B14F-4D97-AF65-F5344CB8AC3E}">
        <p14:creationId xmlns:p14="http://schemas.microsoft.com/office/powerpoint/2010/main" val="15917075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614644"/>
            <a:ext cx="7992888" cy="654116"/>
          </a:xfrm>
        </p:spPr>
        <p:txBody>
          <a:bodyPr/>
          <a:lstStyle/>
          <a:p>
            <a:r>
              <a:rPr lang="ru-RU" altLang="ru-RU" sz="2000" b="1" dirty="0">
                <a:solidFill>
                  <a:srgbClr val="C00000"/>
                </a:solidFill>
                <a:latin typeface="Arial Black" pitchFamily="34" charset="0"/>
                <a:ea typeface="+mn-ea"/>
                <a:cs typeface="+mn-cs"/>
              </a:rPr>
              <a:t>22-е заседание ТК 1.12 «СО» КООМЕТ</a:t>
            </a:r>
            <a:br>
              <a:rPr lang="ru-RU" altLang="ru-RU" sz="2000" b="1" dirty="0">
                <a:solidFill>
                  <a:srgbClr val="C00000"/>
                </a:solidFill>
                <a:latin typeface="Arial Black" pitchFamily="34" charset="0"/>
                <a:ea typeface="+mn-ea"/>
                <a:cs typeface="+mn-cs"/>
              </a:rPr>
            </a:br>
            <a:r>
              <a:rPr lang="en-US" altLang="ru-RU" sz="2000" b="1" dirty="0">
                <a:solidFill>
                  <a:srgbClr val="C00000"/>
                </a:solidFill>
                <a:latin typeface="Arial Black" pitchFamily="34" charset="0"/>
              </a:rPr>
              <a:t>22</a:t>
            </a:r>
            <a:r>
              <a:rPr lang="en-US" altLang="ru-RU" sz="2000" b="1" baseline="30000" dirty="0">
                <a:solidFill>
                  <a:srgbClr val="C00000"/>
                </a:solidFill>
                <a:latin typeface="Arial Black" pitchFamily="34" charset="0"/>
              </a:rPr>
              <a:t>nd</a:t>
            </a:r>
            <a:r>
              <a:rPr lang="en-US" altLang="ru-RU" sz="2000" b="1" dirty="0">
                <a:solidFill>
                  <a:srgbClr val="C00000"/>
                </a:solidFill>
                <a:latin typeface="Arial Black" pitchFamily="34" charset="0"/>
              </a:rPr>
              <a:t> meeting of COOMET TC </a:t>
            </a:r>
            <a:r>
              <a:rPr lang="ru-RU" altLang="ru-RU" sz="2000" b="1" dirty="0">
                <a:solidFill>
                  <a:srgbClr val="C00000"/>
                </a:solidFill>
                <a:latin typeface="Arial Black" pitchFamily="34" charset="0"/>
              </a:rPr>
              <a:t>1.12 </a:t>
            </a:r>
            <a:r>
              <a:rPr lang="en-US" altLang="ru-RU" sz="2000" b="1" dirty="0">
                <a:solidFill>
                  <a:srgbClr val="C00000"/>
                </a:solidFill>
                <a:latin typeface="Arial Black" pitchFamily="34" charset="0"/>
              </a:rPr>
              <a:t>“RMs”</a:t>
            </a:r>
            <a:endParaRPr lang="ru-RU" sz="2000" b="1" dirty="0">
              <a:solidFill>
                <a:srgbClr val="C00000"/>
              </a:solidFill>
              <a:latin typeface="Arial Black" pitchFamily="34" charset="0"/>
              <a:ea typeface="+mn-ea"/>
              <a:cs typeface="+mn-cs"/>
            </a:endParaRPr>
          </a:p>
        </p:txBody>
      </p:sp>
      <p:sp>
        <p:nvSpPr>
          <p:cNvPr id="7" name="Номер слайда 6"/>
          <p:cNvSpPr>
            <a:spLocks noGrp="1"/>
          </p:cNvSpPr>
          <p:nvPr>
            <p:ph type="sldNum" sz="quarter" idx="12"/>
          </p:nvPr>
        </p:nvSpPr>
        <p:spPr/>
        <p:txBody>
          <a:bodyPr/>
          <a:lstStyle/>
          <a:p>
            <a:pPr>
              <a:defRPr/>
            </a:pPr>
            <a:fld id="{32688879-1EBD-43B1-9DB2-0649EA3C574F}" type="slidenum">
              <a:rPr lang="ru-RU" smtClean="0"/>
              <a:pPr>
                <a:defRPr/>
              </a:pPr>
              <a:t>8</a:t>
            </a:fld>
            <a:endParaRPr lang="ru-RU"/>
          </a:p>
        </p:txBody>
      </p:sp>
      <p:pic>
        <p:nvPicPr>
          <p:cNvPr id="1026"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3059832" y="1340769"/>
            <a:ext cx="3151292"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Текст 7"/>
          <p:cNvSpPr>
            <a:spLocks noGrp="1"/>
          </p:cNvSpPr>
          <p:nvPr>
            <p:ph type="body" idx="1"/>
          </p:nvPr>
        </p:nvSpPr>
        <p:spPr>
          <a:xfrm>
            <a:off x="107504" y="980728"/>
            <a:ext cx="2987824" cy="3012561"/>
          </a:xfrm>
        </p:spPr>
        <p:txBody>
          <a:bodyPr/>
          <a:lstStyle/>
          <a:p>
            <a:pPr>
              <a:lnSpc>
                <a:spcPct val="90000"/>
              </a:lnSpc>
            </a:pPr>
            <a:r>
              <a:rPr lang="ru-RU" altLang="ru-RU" sz="1600" dirty="0">
                <a:solidFill>
                  <a:srgbClr val="262062"/>
                </a:solidFill>
                <a:latin typeface="Arial Black" panose="020B0A04020102020204" pitchFamily="34" charset="0"/>
              </a:rPr>
              <a:t>22-е заседание ТК 1.12 проведено в г. Казани, Россия (сентябрь, 2017)</a:t>
            </a:r>
          </a:p>
          <a:p>
            <a:pPr>
              <a:lnSpc>
                <a:spcPct val="90000"/>
              </a:lnSpc>
            </a:pPr>
            <a:r>
              <a:rPr lang="ru-RU" altLang="ru-RU" sz="1600" dirty="0">
                <a:solidFill>
                  <a:srgbClr val="262062"/>
                </a:solidFill>
                <a:latin typeface="Arial Black" panose="020B0A04020102020204" pitchFamily="34" charset="0"/>
              </a:rPr>
              <a:t>В работе заседания приняли участие представители Беларуси, Германии, Казахстана, Молдовы, России, Словакии и Украины.</a:t>
            </a:r>
          </a:p>
          <a:p>
            <a:endParaRPr lang="ru-RU" dirty="0"/>
          </a:p>
        </p:txBody>
      </p:sp>
      <p:sp>
        <p:nvSpPr>
          <p:cNvPr id="11" name="Текст 7"/>
          <p:cNvSpPr>
            <a:spLocks noGrp="1"/>
          </p:cNvSpPr>
          <p:nvPr>
            <p:ph type="body" idx="1"/>
          </p:nvPr>
        </p:nvSpPr>
        <p:spPr>
          <a:xfrm>
            <a:off x="6389621" y="980728"/>
            <a:ext cx="2754379" cy="3012561"/>
          </a:xfrm>
        </p:spPr>
        <p:txBody>
          <a:bodyPr/>
          <a:lstStyle/>
          <a:p>
            <a:pPr>
              <a:lnSpc>
                <a:spcPct val="90000"/>
              </a:lnSpc>
            </a:pPr>
            <a:r>
              <a:rPr lang="en-US" altLang="ru-RU" sz="1600" dirty="0">
                <a:solidFill>
                  <a:srgbClr val="262062"/>
                </a:solidFill>
                <a:latin typeface="Arial Black" panose="020B0A04020102020204" pitchFamily="34" charset="0"/>
              </a:rPr>
              <a:t>The 22</a:t>
            </a:r>
            <a:r>
              <a:rPr lang="en-US" altLang="ru-RU" sz="1600" baseline="30000" dirty="0">
                <a:solidFill>
                  <a:srgbClr val="262062"/>
                </a:solidFill>
                <a:latin typeface="Arial Black" panose="020B0A04020102020204" pitchFamily="34" charset="0"/>
              </a:rPr>
              <a:t>nd</a:t>
            </a:r>
            <a:r>
              <a:rPr lang="en-US" altLang="ru-RU" sz="1600" dirty="0">
                <a:solidFill>
                  <a:srgbClr val="262062"/>
                </a:solidFill>
                <a:latin typeface="Arial Black" panose="020B0A04020102020204" pitchFamily="34" charset="0"/>
              </a:rPr>
              <a:t> meeting of TC </a:t>
            </a:r>
            <a:r>
              <a:rPr lang="ru-RU" altLang="ru-RU" sz="1600" dirty="0">
                <a:solidFill>
                  <a:srgbClr val="262062"/>
                </a:solidFill>
                <a:latin typeface="Arial Black" panose="020B0A04020102020204" pitchFamily="34" charset="0"/>
              </a:rPr>
              <a:t>1.12 </a:t>
            </a:r>
            <a:r>
              <a:rPr lang="en-US" altLang="ru-RU" sz="1600" dirty="0">
                <a:solidFill>
                  <a:srgbClr val="262062"/>
                </a:solidFill>
                <a:latin typeface="Arial Black" panose="020B0A04020102020204" pitchFamily="34" charset="0"/>
              </a:rPr>
              <a:t>was held in Kazan, Russia </a:t>
            </a:r>
            <a:r>
              <a:rPr lang="ru-RU" altLang="ru-RU" sz="1600" dirty="0">
                <a:solidFill>
                  <a:srgbClr val="262062"/>
                </a:solidFill>
                <a:latin typeface="Arial Black" panose="020B0A04020102020204" pitchFamily="34" charset="0"/>
              </a:rPr>
              <a:t>(</a:t>
            </a:r>
            <a:r>
              <a:rPr lang="en-US" altLang="ru-RU" sz="1600" dirty="0">
                <a:solidFill>
                  <a:srgbClr val="262062"/>
                </a:solidFill>
                <a:latin typeface="Arial Black" panose="020B0A04020102020204" pitchFamily="34" charset="0"/>
              </a:rPr>
              <a:t>September</a:t>
            </a:r>
            <a:r>
              <a:rPr lang="ru-RU" altLang="ru-RU" sz="1600" dirty="0">
                <a:solidFill>
                  <a:srgbClr val="262062"/>
                </a:solidFill>
                <a:latin typeface="Arial Black" panose="020B0A04020102020204" pitchFamily="34" charset="0"/>
              </a:rPr>
              <a:t>, 2017)</a:t>
            </a:r>
          </a:p>
          <a:p>
            <a:pPr>
              <a:lnSpc>
                <a:spcPct val="90000"/>
              </a:lnSpc>
            </a:pPr>
            <a:r>
              <a:rPr lang="en-US" altLang="ru-RU" sz="1600" dirty="0">
                <a:solidFill>
                  <a:srgbClr val="262062"/>
                </a:solidFill>
                <a:latin typeface="Arial Black" panose="020B0A04020102020204" pitchFamily="34" charset="0"/>
              </a:rPr>
              <a:t>Representatives of Belarus, Germany, Kazakhstan, Moldova, Russia, Slovakia and Ukraine took part in the meeting</a:t>
            </a:r>
            <a:r>
              <a:rPr lang="ru-RU" altLang="ru-RU" sz="1600" dirty="0">
                <a:solidFill>
                  <a:srgbClr val="262062"/>
                </a:solidFill>
                <a:latin typeface="Arial Black" panose="020B0A04020102020204" pitchFamily="34" charset="0"/>
              </a:rPr>
              <a:t>.</a:t>
            </a:r>
          </a:p>
          <a:p>
            <a:endParaRPr lang="ru-RU" dirty="0"/>
          </a:p>
        </p:txBody>
      </p:sp>
      <p:sp>
        <p:nvSpPr>
          <p:cNvPr id="9" name="Прямоугольник 8"/>
          <p:cNvSpPr/>
          <p:nvPr/>
        </p:nvSpPr>
        <p:spPr>
          <a:xfrm>
            <a:off x="251520" y="3579555"/>
            <a:ext cx="4020872" cy="3293209"/>
          </a:xfrm>
          <a:prstGeom prst="rect">
            <a:avLst/>
          </a:prstGeom>
        </p:spPr>
        <p:txBody>
          <a:bodyPr wrap="square">
            <a:spAutoFit/>
          </a:bodyPr>
          <a:lstStyle/>
          <a:p>
            <a:r>
              <a:rPr lang="ru-RU" sz="1600" b="1" dirty="0" smtClean="0">
                <a:solidFill>
                  <a:srgbClr val="262062"/>
                </a:solidFill>
                <a:latin typeface="Arial Black" panose="020B0A04020102020204" pitchFamily="34" charset="0"/>
                <a:cs typeface="+mn-cs"/>
              </a:rPr>
              <a:t>   </a:t>
            </a:r>
            <a:r>
              <a:rPr lang="ru-RU" sz="1600" b="1" dirty="0" smtClean="0">
                <a:solidFill>
                  <a:srgbClr val="262062"/>
                </a:solidFill>
                <a:latin typeface="Arial Black" panose="020B0A04020102020204" pitchFamily="34" charset="0"/>
                <a:cs typeface="+mn-cs"/>
              </a:rPr>
              <a:t>На</a:t>
            </a:r>
            <a:r>
              <a:rPr lang="ru-RU" sz="1600" b="1" dirty="0">
                <a:solidFill>
                  <a:srgbClr val="262062"/>
                </a:solidFill>
                <a:latin typeface="Arial Black" panose="020B0A04020102020204" pitchFamily="34" charset="0"/>
                <a:cs typeface="+mn-cs"/>
              </a:rPr>
              <a:t> заседании были рассмотрены результаты </a:t>
            </a:r>
            <a:r>
              <a:rPr lang="ru-RU" sz="1600" b="1" dirty="0" smtClean="0">
                <a:solidFill>
                  <a:srgbClr val="262062"/>
                </a:solidFill>
                <a:latin typeface="Arial Black" panose="020B0A04020102020204" pitchFamily="34" charset="0"/>
                <a:cs typeface="+mn-cs"/>
              </a:rPr>
              <a:t>работ </a:t>
            </a:r>
            <a:r>
              <a:rPr lang="ru-RU" sz="1600" b="1" dirty="0">
                <a:solidFill>
                  <a:srgbClr val="262062"/>
                </a:solidFill>
                <a:latin typeface="Arial Black" panose="020B0A04020102020204" pitchFamily="34" charset="0"/>
                <a:cs typeface="+mn-cs"/>
              </a:rPr>
              <a:t>по выполненным и текущим темам сотрудничества, касающимся разработки СО КООМЕТ и разработки НД по проблеме СО, выполняемых в ТК 1.12; информация о работах в рамках международных организаций: ИСО/РЕМКО, </a:t>
            </a:r>
            <a:r>
              <a:rPr lang="ru-RU" sz="1600" b="1" dirty="0" smtClean="0">
                <a:solidFill>
                  <a:srgbClr val="262062"/>
                </a:solidFill>
                <a:latin typeface="Arial Black" panose="020B0A04020102020204" pitchFamily="34" charset="0"/>
                <a:cs typeface="+mn-cs"/>
              </a:rPr>
              <a:t>ТК3/ПК3 </a:t>
            </a:r>
            <a:r>
              <a:rPr lang="ru-RU" sz="1600" b="1" dirty="0">
                <a:solidFill>
                  <a:srgbClr val="262062"/>
                </a:solidFill>
                <a:latin typeface="Arial Black" panose="020B0A04020102020204" pitchFamily="34" charset="0"/>
                <a:cs typeface="+mn-cs"/>
              </a:rPr>
              <a:t>МОЗМ, </a:t>
            </a:r>
            <a:r>
              <a:rPr lang="ru-RU" sz="1600" b="1" dirty="0" smtClean="0">
                <a:solidFill>
                  <a:srgbClr val="262062"/>
                </a:solidFill>
                <a:latin typeface="Arial Black" panose="020B0A04020102020204" pitchFamily="34" charset="0"/>
                <a:cs typeface="+mn-cs"/>
              </a:rPr>
              <a:t>РГ</a:t>
            </a:r>
            <a:r>
              <a:rPr lang="ru-RU" sz="1600" b="1" dirty="0">
                <a:solidFill>
                  <a:srgbClr val="262062"/>
                </a:solidFill>
                <a:latin typeface="Arial Black" panose="020B0A04020102020204" pitchFamily="34" charset="0"/>
                <a:cs typeface="+mn-cs"/>
              </a:rPr>
              <a:t> </a:t>
            </a:r>
            <a:r>
              <a:rPr lang="ru-RU" sz="1600" b="1" dirty="0" smtClean="0">
                <a:solidFill>
                  <a:srgbClr val="262062"/>
                </a:solidFill>
                <a:latin typeface="Arial Black" panose="020B0A04020102020204" pitchFamily="34" charset="0"/>
                <a:cs typeface="+mn-cs"/>
              </a:rPr>
              <a:t>СО</a:t>
            </a:r>
            <a:r>
              <a:rPr lang="ru-RU" sz="1600" b="1" dirty="0">
                <a:solidFill>
                  <a:srgbClr val="262062"/>
                </a:solidFill>
                <a:latin typeface="Arial Black" panose="020B0A04020102020204" pitchFamily="34" charset="0"/>
                <a:cs typeface="+mn-cs"/>
              </a:rPr>
              <a:t> </a:t>
            </a:r>
            <a:r>
              <a:rPr lang="ru-RU" sz="1600" b="1" dirty="0" err="1" smtClean="0">
                <a:solidFill>
                  <a:srgbClr val="262062"/>
                </a:solidFill>
                <a:latin typeface="Arial Black" panose="020B0A04020102020204" pitchFamily="34" charset="0"/>
                <a:cs typeface="+mn-cs"/>
              </a:rPr>
              <a:t>НТКМетр</a:t>
            </a:r>
            <a:r>
              <a:rPr lang="ru-RU" sz="1600" b="1" dirty="0">
                <a:solidFill>
                  <a:srgbClr val="262062"/>
                </a:solidFill>
                <a:latin typeface="Arial Black" panose="020B0A04020102020204" pitchFamily="34" charset="0"/>
                <a:cs typeface="+mn-cs"/>
              </a:rPr>
              <a:t> </a:t>
            </a:r>
            <a:r>
              <a:rPr lang="ru-RU" sz="1600" b="1" dirty="0" smtClean="0">
                <a:solidFill>
                  <a:srgbClr val="262062"/>
                </a:solidFill>
                <a:latin typeface="Arial Black" panose="020B0A04020102020204" pitchFamily="34" charset="0"/>
                <a:cs typeface="+mn-cs"/>
              </a:rPr>
              <a:t>МГС СНГ, </a:t>
            </a:r>
            <a:r>
              <a:rPr lang="ru-RU" sz="1600" b="1" dirty="0">
                <a:solidFill>
                  <a:srgbClr val="262062"/>
                </a:solidFill>
                <a:latin typeface="Arial Black" panose="020B0A04020102020204" pitchFamily="34" charset="0"/>
                <a:cs typeface="+mn-cs"/>
              </a:rPr>
              <a:t>ТК 1.8 </a:t>
            </a:r>
            <a:r>
              <a:rPr lang="ru-RU" sz="1600" b="1" dirty="0" smtClean="0">
                <a:solidFill>
                  <a:srgbClr val="262062"/>
                </a:solidFill>
                <a:latin typeface="Arial Black" panose="020B0A04020102020204" pitchFamily="34" charset="0"/>
                <a:cs typeface="+mn-cs"/>
              </a:rPr>
              <a:t> КООМЕТ и </a:t>
            </a:r>
            <a:r>
              <a:rPr lang="ru-RU" sz="1600" b="1" dirty="0">
                <a:solidFill>
                  <a:srgbClr val="262062"/>
                </a:solidFill>
                <a:latin typeface="Arial Black" panose="020B0A04020102020204" pitchFamily="34" charset="0"/>
                <a:cs typeface="+mn-cs"/>
              </a:rPr>
              <a:t>другие вопросы.</a:t>
            </a:r>
          </a:p>
        </p:txBody>
      </p:sp>
      <p:sp>
        <p:nvSpPr>
          <p:cNvPr id="10" name="Прямоугольник 9"/>
          <p:cNvSpPr/>
          <p:nvPr/>
        </p:nvSpPr>
        <p:spPr>
          <a:xfrm>
            <a:off x="4932040" y="3590962"/>
            <a:ext cx="4020872" cy="3293209"/>
          </a:xfrm>
          <a:prstGeom prst="rect">
            <a:avLst/>
          </a:prstGeom>
        </p:spPr>
        <p:txBody>
          <a:bodyPr wrap="square">
            <a:spAutoFit/>
          </a:bodyPr>
          <a:lstStyle/>
          <a:p>
            <a:r>
              <a:rPr lang="ru-RU" sz="1600" b="1" dirty="0" smtClean="0">
                <a:solidFill>
                  <a:srgbClr val="262062"/>
                </a:solidFill>
                <a:latin typeface="Arial Black" panose="020B0A04020102020204" pitchFamily="34" charset="0"/>
                <a:cs typeface="+mn-cs"/>
              </a:rPr>
              <a:t>   </a:t>
            </a:r>
            <a:r>
              <a:rPr lang="en-US" sz="1600" b="1" dirty="0">
                <a:solidFill>
                  <a:srgbClr val="262062"/>
                </a:solidFill>
                <a:latin typeface="Arial Black" panose="020B0A04020102020204" pitchFamily="34" charset="0"/>
                <a:cs typeface="+mn-cs"/>
              </a:rPr>
              <a:t>The participants discussed the results of the finalized projects, the progress of the current projects of cooperation on the development of COOMET CRMs and normative documents on RM problem, carried out within TC 1.12; information on the work being carried out within international organizations: ISO/REMCO, OIML TC 3/SC 3, </a:t>
            </a:r>
            <a:r>
              <a:rPr lang="en-US" sz="1600" b="1" dirty="0" err="1">
                <a:solidFill>
                  <a:srgbClr val="262062"/>
                </a:solidFill>
                <a:latin typeface="Arial Black" panose="020B0A04020102020204" pitchFamily="34" charset="0"/>
                <a:cs typeface="+mn-cs"/>
              </a:rPr>
              <a:t>NTCMetr</a:t>
            </a:r>
            <a:r>
              <a:rPr lang="en-US" sz="1600" b="1" dirty="0">
                <a:solidFill>
                  <a:srgbClr val="262062"/>
                </a:solidFill>
                <a:latin typeface="Arial Black" panose="020B0A04020102020204" pitchFamily="34" charset="0"/>
                <a:cs typeface="+mn-cs"/>
              </a:rPr>
              <a:t> WG RM  (CIS Interstate Council), COOMET TC </a:t>
            </a:r>
            <a:r>
              <a:rPr lang="en-US" sz="1600" b="1" dirty="0" smtClean="0">
                <a:solidFill>
                  <a:srgbClr val="262062"/>
                </a:solidFill>
                <a:latin typeface="Arial Black" panose="020B0A04020102020204" pitchFamily="34" charset="0"/>
                <a:cs typeface="+mn-cs"/>
              </a:rPr>
              <a:t>1.8 </a:t>
            </a:r>
            <a:r>
              <a:rPr lang="en-US" sz="1600" b="1" dirty="0">
                <a:solidFill>
                  <a:srgbClr val="262062"/>
                </a:solidFill>
                <a:latin typeface="Arial Black" panose="020B0A04020102020204" pitchFamily="34" charset="0"/>
                <a:cs typeface="+mn-cs"/>
              </a:rPr>
              <a:t>etc. </a:t>
            </a:r>
            <a:endParaRPr lang="ru-RU" sz="1600" b="1" dirty="0">
              <a:solidFill>
                <a:srgbClr val="262062"/>
              </a:solidFill>
              <a:latin typeface="Arial Black" panose="020B0A04020102020204" pitchFamily="34" charset="0"/>
              <a:cs typeface="+mn-cs"/>
            </a:endParaRPr>
          </a:p>
        </p:txBody>
      </p:sp>
    </p:spTree>
    <p:extLst>
      <p:ext uri="{BB962C8B-B14F-4D97-AF65-F5344CB8AC3E}">
        <p14:creationId xmlns:p14="http://schemas.microsoft.com/office/powerpoint/2010/main" val="4641516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Номер слайда 6"/>
          <p:cNvSpPr>
            <a:spLocks noGrp="1"/>
          </p:cNvSpPr>
          <p:nvPr>
            <p:ph type="sldNum" sz="quarter" idx="12"/>
          </p:nvPr>
        </p:nvSpPr>
        <p:spPr/>
        <p:txBody>
          <a:bodyPr/>
          <a:lstStyle/>
          <a:p>
            <a:pPr>
              <a:defRPr/>
            </a:pPr>
            <a:fld id="{32688879-1EBD-43B1-9DB2-0649EA3C574F}" type="slidenum">
              <a:rPr lang="ru-RU" smtClean="0"/>
              <a:pPr>
                <a:defRPr/>
              </a:pPr>
              <a:t>9</a:t>
            </a:fld>
            <a:endParaRPr lang="ru-RU"/>
          </a:p>
        </p:txBody>
      </p:sp>
      <p:sp>
        <p:nvSpPr>
          <p:cNvPr id="8" name="Прямоугольник 7"/>
          <p:cNvSpPr/>
          <p:nvPr/>
        </p:nvSpPr>
        <p:spPr>
          <a:xfrm>
            <a:off x="75280" y="476672"/>
            <a:ext cx="8866040" cy="2954655"/>
          </a:xfrm>
          <a:prstGeom prst="rect">
            <a:avLst/>
          </a:prstGeom>
        </p:spPr>
        <p:txBody>
          <a:bodyPr wrap="square">
            <a:spAutoFit/>
          </a:bodyPr>
          <a:lstStyle/>
          <a:p>
            <a:endParaRPr lang="ru-RU" sz="1400" dirty="0" smtClean="0">
              <a:solidFill>
                <a:srgbClr val="262062"/>
              </a:solidFill>
              <a:latin typeface="Arial Black" panose="020B0A04020102020204" pitchFamily="34" charset="0"/>
            </a:endParaRPr>
          </a:p>
          <a:p>
            <a:r>
              <a:rPr lang="ru-RU" sz="1400" dirty="0" smtClean="0">
                <a:solidFill>
                  <a:srgbClr val="262062"/>
                </a:solidFill>
                <a:latin typeface="Arial Black" panose="020B0A04020102020204" pitchFamily="34" charset="0"/>
              </a:rPr>
              <a:t>Очередное </a:t>
            </a:r>
            <a:r>
              <a:rPr lang="ru-RU" sz="1400" b="1" dirty="0">
                <a:solidFill>
                  <a:srgbClr val="C00000"/>
                </a:solidFill>
                <a:latin typeface="Arial Black" panose="020B0A04020102020204" pitchFamily="34" charset="0"/>
              </a:rPr>
              <a:t>23-е заседание ТК 1.12 «СО» </a:t>
            </a:r>
            <a:r>
              <a:rPr lang="ru-RU" sz="1400" dirty="0" smtClean="0">
                <a:solidFill>
                  <a:srgbClr val="262062"/>
                </a:solidFill>
                <a:latin typeface="Arial Black" panose="020B0A04020102020204" pitchFamily="34" charset="0"/>
              </a:rPr>
              <a:t>будет проведено </a:t>
            </a:r>
            <a:r>
              <a:rPr lang="ru-RU" sz="1400" b="1" dirty="0">
                <a:solidFill>
                  <a:srgbClr val="262062"/>
                </a:solidFill>
                <a:latin typeface="Arial Black" panose="020B0A04020102020204" pitchFamily="34" charset="0"/>
              </a:rPr>
              <a:t>15 сентября 2018 г.</a:t>
            </a:r>
            <a:r>
              <a:rPr lang="ru-RU" sz="1400" dirty="0">
                <a:solidFill>
                  <a:srgbClr val="262062"/>
                </a:solidFill>
                <a:latin typeface="Arial Black" panose="020B0A04020102020204" pitchFamily="34" charset="0"/>
              </a:rPr>
              <a:t>  совместно с </a:t>
            </a:r>
            <a:r>
              <a:rPr lang="ru-RU" sz="1400" dirty="0">
                <a:solidFill>
                  <a:srgbClr val="C00000"/>
                </a:solidFill>
                <a:latin typeface="Arial Black" panose="020B0A04020102020204" pitchFamily="34" charset="0"/>
              </a:rPr>
              <a:t>3-й Международной научной конференцией «Стандартные образцы в измерениях и технологиях», </a:t>
            </a:r>
            <a:r>
              <a:rPr lang="ru-RU" sz="1400" dirty="0" smtClean="0">
                <a:solidFill>
                  <a:srgbClr val="262062"/>
                </a:solidFill>
                <a:latin typeface="Arial Black" panose="020B0A04020102020204" pitchFamily="34" charset="0"/>
              </a:rPr>
              <a:t>которая </a:t>
            </a:r>
            <a:r>
              <a:rPr lang="ru-RU" sz="1400" dirty="0">
                <a:solidFill>
                  <a:srgbClr val="262062"/>
                </a:solidFill>
                <a:latin typeface="Arial Black" panose="020B0A04020102020204" pitchFamily="34" charset="0"/>
              </a:rPr>
              <a:t>состоится 11 – 14 сентября 2018 </a:t>
            </a:r>
            <a:r>
              <a:rPr lang="ru-RU" sz="1400" dirty="0" smtClean="0">
                <a:solidFill>
                  <a:srgbClr val="262062"/>
                </a:solidFill>
                <a:latin typeface="Arial Black" panose="020B0A04020102020204" pitchFamily="34" charset="0"/>
              </a:rPr>
              <a:t>года </a:t>
            </a:r>
          </a:p>
          <a:p>
            <a:r>
              <a:rPr lang="ru-RU" sz="1400" dirty="0" smtClean="0">
                <a:solidFill>
                  <a:srgbClr val="262062"/>
                </a:solidFill>
                <a:latin typeface="Arial Black" panose="020B0A04020102020204" pitchFamily="34" charset="0"/>
              </a:rPr>
              <a:t>в </a:t>
            </a:r>
            <a:r>
              <a:rPr lang="ru-RU" sz="1400" dirty="0">
                <a:solidFill>
                  <a:srgbClr val="262062"/>
                </a:solidFill>
                <a:latin typeface="Arial Black" panose="020B0A04020102020204" pitchFamily="34" charset="0"/>
              </a:rPr>
              <a:t>г. </a:t>
            </a:r>
            <a:r>
              <a:rPr lang="ru-RU" sz="1400" dirty="0" smtClean="0">
                <a:solidFill>
                  <a:srgbClr val="262062"/>
                </a:solidFill>
                <a:latin typeface="Arial Black" panose="020B0A04020102020204" pitchFamily="34" charset="0"/>
              </a:rPr>
              <a:t>Екатеринбурге, Россия.</a:t>
            </a:r>
            <a:endParaRPr lang="ru-RU" sz="1400" dirty="0">
              <a:solidFill>
                <a:srgbClr val="262062"/>
              </a:solidFill>
              <a:latin typeface="Arial Black" panose="020B0A04020102020204" pitchFamily="34" charset="0"/>
            </a:endParaRPr>
          </a:p>
          <a:p>
            <a:r>
              <a:rPr lang="ru-RU" sz="1400" dirty="0">
                <a:solidFill>
                  <a:srgbClr val="262062"/>
                </a:solidFill>
                <a:latin typeface="Arial Black" panose="020B0A04020102020204" pitchFamily="34" charset="0"/>
              </a:rPr>
              <a:t> </a:t>
            </a:r>
          </a:p>
          <a:p>
            <a:r>
              <a:rPr lang="ru-RU" sz="1400" dirty="0">
                <a:solidFill>
                  <a:srgbClr val="262062"/>
                </a:solidFill>
                <a:latin typeface="Arial Black" panose="020B0A04020102020204" pitchFamily="34" charset="0"/>
              </a:rPr>
              <a:t>Организатором </a:t>
            </a:r>
            <a:r>
              <a:rPr lang="ru-RU" sz="1400" dirty="0" smtClean="0">
                <a:solidFill>
                  <a:srgbClr val="262062"/>
                </a:solidFill>
                <a:latin typeface="Arial Black" panose="020B0A04020102020204" pitchFamily="34" charset="0"/>
              </a:rPr>
              <a:t>конференции</a:t>
            </a:r>
            <a:r>
              <a:rPr lang="ru-RU" sz="1400" dirty="0">
                <a:solidFill>
                  <a:srgbClr val="262062"/>
                </a:solidFill>
                <a:latin typeface="Arial Black" panose="020B0A04020102020204" pitchFamily="34" charset="0"/>
              </a:rPr>
              <a:t>  выступает Федеральное агентство по техническому регулированию и метрологии (</a:t>
            </a:r>
            <a:r>
              <a:rPr lang="ru-RU" sz="1400" dirty="0" err="1">
                <a:solidFill>
                  <a:srgbClr val="262062"/>
                </a:solidFill>
                <a:latin typeface="Arial Black" panose="020B0A04020102020204" pitchFamily="34" charset="0"/>
              </a:rPr>
              <a:t>Росстандарт</a:t>
            </a:r>
            <a:r>
              <a:rPr lang="ru-RU" sz="1400" dirty="0">
                <a:solidFill>
                  <a:srgbClr val="262062"/>
                </a:solidFill>
                <a:latin typeface="Arial Black" panose="020B0A04020102020204" pitchFamily="34" charset="0"/>
              </a:rPr>
              <a:t>) совместно с Научным методическим центром Государственной службы стандартных образцов состава и свойств веществ и материалов - Уральским научно-исследовательским институтом метрологии (УНИИМ</a:t>
            </a:r>
            <a:r>
              <a:rPr lang="ru-RU" sz="1400" dirty="0" smtClean="0">
                <a:solidFill>
                  <a:srgbClr val="262062"/>
                </a:solidFill>
                <a:latin typeface="Arial Black" panose="020B0A04020102020204" pitchFamily="34" charset="0"/>
              </a:rPr>
              <a:t>).</a:t>
            </a:r>
            <a:r>
              <a:rPr lang="ru-RU" sz="1400" dirty="0">
                <a:solidFill>
                  <a:srgbClr val="262062"/>
                </a:solidFill>
                <a:latin typeface="Arial Black" panose="020B0A04020102020204" pitchFamily="34" charset="0"/>
              </a:rPr>
              <a:t/>
            </a:r>
            <a:br>
              <a:rPr lang="ru-RU" sz="1400" dirty="0">
                <a:solidFill>
                  <a:srgbClr val="262062"/>
                </a:solidFill>
                <a:latin typeface="Arial Black" panose="020B0A04020102020204" pitchFamily="34" charset="0"/>
              </a:rPr>
            </a:br>
            <a:endParaRPr lang="ru-RU" sz="1400" dirty="0" smtClean="0">
              <a:solidFill>
                <a:srgbClr val="262062"/>
              </a:solidFill>
              <a:latin typeface="Arial Black" panose="020B0A04020102020204" pitchFamily="34" charset="0"/>
            </a:endParaRPr>
          </a:p>
          <a:p>
            <a:endParaRPr lang="ru-RU" sz="1600" dirty="0">
              <a:solidFill>
                <a:srgbClr val="262062"/>
              </a:solidFill>
              <a:latin typeface="Arial Black" panose="020B0A04020102020204" pitchFamily="34" charset="0"/>
            </a:endParaRPr>
          </a:p>
        </p:txBody>
      </p:sp>
      <p:sp>
        <p:nvSpPr>
          <p:cNvPr id="12" name="Прямоугольник 11"/>
          <p:cNvSpPr/>
          <p:nvPr/>
        </p:nvSpPr>
        <p:spPr>
          <a:xfrm>
            <a:off x="173840" y="4365104"/>
            <a:ext cx="8866040" cy="2739211"/>
          </a:xfrm>
          <a:prstGeom prst="rect">
            <a:avLst/>
          </a:prstGeom>
        </p:spPr>
        <p:txBody>
          <a:bodyPr wrap="square">
            <a:spAutoFit/>
          </a:bodyPr>
          <a:lstStyle/>
          <a:p>
            <a:endParaRPr lang="ru-RU" sz="1400" dirty="0" smtClean="0">
              <a:solidFill>
                <a:srgbClr val="262062"/>
              </a:solidFill>
              <a:latin typeface="Arial Black" panose="020B0A04020102020204" pitchFamily="34" charset="0"/>
            </a:endParaRPr>
          </a:p>
          <a:p>
            <a:r>
              <a:rPr lang="en-US" sz="1400" dirty="0">
                <a:solidFill>
                  <a:srgbClr val="262062"/>
                </a:solidFill>
                <a:latin typeface="Arial Black" panose="020B0A04020102020204" pitchFamily="34" charset="0"/>
              </a:rPr>
              <a:t>The next </a:t>
            </a:r>
            <a:r>
              <a:rPr lang="en-US" sz="1400" dirty="0" smtClean="0">
                <a:solidFill>
                  <a:srgbClr val="C00000"/>
                </a:solidFill>
                <a:latin typeface="Arial Black" panose="020B0A04020102020204" pitchFamily="34" charset="0"/>
              </a:rPr>
              <a:t>23</a:t>
            </a:r>
            <a:r>
              <a:rPr lang="en-US" sz="1400" baseline="30000" dirty="0" smtClean="0">
                <a:solidFill>
                  <a:srgbClr val="C00000"/>
                </a:solidFill>
                <a:latin typeface="Arial Black" panose="020B0A04020102020204" pitchFamily="34" charset="0"/>
              </a:rPr>
              <a:t>rd</a:t>
            </a:r>
            <a:r>
              <a:rPr lang="ru-RU" sz="1400" dirty="0" smtClean="0">
                <a:solidFill>
                  <a:srgbClr val="C00000"/>
                </a:solidFill>
                <a:latin typeface="Arial Black" panose="020B0A04020102020204" pitchFamily="34" charset="0"/>
              </a:rPr>
              <a:t> </a:t>
            </a:r>
            <a:r>
              <a:rPr lang="en-US" sz="1400" dirty="0" smtClean="0">
                <a:solidFill>
                  <a:srgbClr val="C00000"/>
                </a:solidFill>
                <a:latin typeface="Arial Black" panose="020B0A04020102020204" pitchFamily="34" charset="0"/>
              </a:rPr>
              <a:t> </a:t>
            </a:r>
            <a:r>
              <a:rPr lang="en-US" sz="1400" dirty="0">
                <a:solidFill>
                  <a:srgbClr val="C00000"/>
                </a:solidFill>
                <a:latin typeface="Arial Black" panose="020B0A04020102020204" pitchFamily="34" charset="0"/>
              </a:rPr>
              <a:t>meeting of TC 1.12 “RMs” </a:t>
            </a:r>
            <a:r>
              <a:rPr lang="en-US" sz="1400" dirty="0">
                <a:solidFill>
                  <a:srgbClr val="262062"/>
                </a:solidFill>
                <a:latin typeface="Arial Black" panose="020B0A04020102020204" pitchFamily="34" charset="0"/>
              </a:rPr>
              <a:t>will be held on 15 September 2018  in</a:t>
            </a:r>
          </a:p>
          <a:p>
            <a:r>
              <a:rPr lang="en-US" sz="1400" dirty="0">
                <a:solidFill>
                  <a:srgbClr val="262062"/>
                </a:solidFill>
                <a:latin typeface="Arial Black" panose="020B0A04020102020204" pitchFamily="34" charset="0"/>
              </a:rPr>
              <a:t>conjunction with  the </a:t>
            </a:r>
            <a:r>
              <a:rPr lang="en-US" sz="1400" dirty="0" smtClean="0">
                <a:solidFill>
                  <a:srgbClr val="C00000"/>
                </a:solidFill>
                <a:latin typeface="Arial Black" panose="020B0A04020102020204" pitchFamily="34" charset="0"/>
              </a:rPr>
              <a:t>3</a:t>
            </a:r>
            <a:r>
              <a:rPr lang="en-US" sz="1400" baseline="30000" dirty="0" smtClean="0">
                <a:solidFill>
                  <a:srgbClr val="C00000"/>
                </a:solidFill>
                <a:latin typeface="Arial Black" panose="020B0A04020102020204" pitchFamily="34" charset="0"/>
              </a:rPr>
              <a:t>rd</a:t>
            </a:r>
            <a:r>
              <a:rPr lang="ru-RU" sz="1400" dirty="0" smtClean="0">
                <a:solidFill>
                  <a:srgbClr val="C00000"/>
                </a:solidFill>
                <a:latin typeface="Arial Black" panose="020B0A04020102020204" pitchFamily="34" charset="0"/>
              </a:rPr>
              <a:t> </a:t>
            </a:r>
            <a:r>
              <a:rPr lang="en-US" sz="1400" dirty="0" smtClean="0">
                <a:solidFill>
                  <a:srgbClr val="C00000"/>
                </a:solidFill>
                <a:latin typeface="Arial Black" panose="020B0A04020102020204" pitchFamily="34" charset="0"/>
              </a:rPr>
              <a:t> </a:t>
            </a:r>
            <a:r>
              <a:rPr lang="en-US" sz="1400" dirty="0">
                <a:solidFill>
                  <a:srgbClr val="C00000"/>
                </a:solidFill>
                <a:latin typeface="Arial Black" panose="020B0A04020102020204" pitchFamily="34" charset="0"/>
              </a:rPr>
              <a:t>International Scientific Conference “Reference Material in Measurement and Technology”</a:t>
            </a:r>
            <a:r>
              <a:rPr lang="en-US" sz="1400" dirty="0">
                <a:solidFill>
                  <a:srgbClr val="262062"/>
                </a:solidFill>
                <a:latin typeface="Arial Black" panose="020B0A04020102020204" pitchFamily="34" charset="0"/>
              </a:rPr>
              <a:t>, which will be held on 11-14 September 2018 in</a:t>
            </a:r>
          </a:p>
          <a:p>
            <a:r>
              <a:rPr lang="en-US" sz="1400" dirty="0">
                <a:solidFill>
                  <a:srgbClr val="262062"/>
                </a:solidFill>
                <a:latin typeface="Arial Black" panose="020B0A04020102020204" pitchFamily="34" charset="0"/>
              </a:rPr>
              <a:t>Ekaterinburg (Russia).  </a:t>
            </a:r>
          </a:p>
          <a:p>
            <a:endParaRPr lang="en-US" sz="1400" dirty="0">
              <a:solidFill>
                <a:srgbClr val="262062"/>
              </a:solidFill>
              <a:latin typeface="Arial Black" panose="020B0A04020102020204" pitchFamily="34" charset="0"/>
            </a:endParaRPr>
          </a:p>
          <a:p>
            <a:r>
              <a:rPr lang="en-US" sz="1400" dirty="0">
                <a:solidFill>
                  <a:srgbClr val="262062"/>
                </a:solidFill>
                <a:latin typeface="Arial Black" panose="020B0A04020102020204" pitchFamily="34" charset="0"/>
              </a:rPr>
              <a:t>The organizers of the conference are Federal Agency on Technical Regulating and Metrology (</a:t>
            </a:r>
            <a:r>
              <a:rPr lang="en-US" sz="1400" dirty="0" err="1">
                <a:solidFill>
                  <a:srgbClr val="262062"/>
                </a:solidFill>
                <a:latin typeface="Arial Black" panose="020B0A04020102020204" pitchFamily="34" charset="0"/>
              </a:rPr>
              <a:t>Rosstandart</a:t>
            </a:r>
            <a:r>
              <a:rPr lang="en-US" sz="1400" dirty="0">
                <a:solidFill>
                  <a:srgbClr val="262062"/>
                </a:solidFill>
                <a:latin typeface="Arial Black" panose="020B0A04020102020204" pitchFamily="34" charset="0"/>
              </a:rPr>
              <a:t>) in concert with Scientific Methodical Centre of State Service of Reference Materials for Composition and Properties of Substances and Materials - Ural Research Institute for Metrology (UNIIM). </a:t>
            </a:r>
          </a:p>
          <a:p>
            <a:endParaRPr lang="ru-RU" sz="1600" dirty="0" smtClean="0">
              <a:solidFill>
                <a:srgbClr val="262062"/>
              </a:solidFill>
              <a:latin typeface="Arial Black" panose="020B0A04020102020204" pitchFamily="34" charset="0"/>
            </a:endParaRPr>
          </a:p>
          <a:p>
            <a:endParaRPr lang="ru-RU" sz="1600" dirty="0">
              <a:solidFill>
                <a:srgbClr val="262062"/>
              </a:solidFill>
              <a:latin typeface="Arial Black" panose="020B0A04020102020204" pitchFamily="34" charset="0"/>
            </a:endParaRPr>
          </a:p>
        </p:txBody>
      </p:sp>
      <p:pic>
        <p:nvPicPr>
          <p:cNvPr id="1027" name="Picture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840" y="2924944"/>
            <a:ext cx="8866040" cy="1440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63317354"/>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17899</TotalTime>
  <Words>1353</Words>
  <Application>Microsoft Office PowerPoint</Application>
  <PresentationFormat>Экран (4:3)</PresentationFormat>
  <Paragraphs>276</Paragraphs>
  <Slides>11</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11</vt:i4>
      </vt:variant>
    </vt:vector>
  </HeadingPairs>
  <TitlesOfParts>
    <vt:vector size="19" baseType="lpstr">
      <vt:lpstr>Arial</vt:lpstr>
      <vt:lpstr>Impact</vt:lpstr>
      <vt:lpstr>Times New Roman</vt:lpstr>
      <vt:lpstr>Arial Black</vt:lpstr>
      <vt:lpstr>ＭＳ Ｐゴシック</vt:lpstr>
      <vt:lpstr>MS Mincho</vt:lpstr>
      <vt:lpstr>Calibri</vt:lpstr>
      <vt:lpstr>Тема Office</vt:lpstr>
      <vt:lpstr>    Деятельность КООМЕТ в области разработки стандартных образцов (CO) (п. 11 повестки дня)  Докладчик: д-р Сергей Медведевских, Председатель ТК 1.12 «СО», Директор УНИИМ,  e-mail: uniim@uniim.ru,     + 7 (343) 350-26-18 ____________________________  COOMET activity in the development of reference   materials  (RMs) </vt:lpstr>
      <vt:lpstr>п. 11.1 повестки дня Представление для признания СО, разработанных в рамках КООМЕТ, в качестве СО КООМЕТ  Перечень стандартных образцов, согласованных для признания  в качестве СО КООМЕТ</vt:lpstr>
      <vt:lpstr>agenda item 11 Presentation of CRMs, developed within COOMET, for the recognition as COOMET CRMs  LIST of certified reference materials, agreed for the recognition as COOMET CRMs </vt:lpstr>
      <vt:lpstr>Презентация PowerPoint</vt:lpstr>
      <vt:lpstr>Презентация PowerPoint</vt:lpstr>
      <vt:lpstr>  ПЕРЕЧЕНЬ СО, согласованных для исключения из Реестра СО КООМЕТ / LIST of CRMs agreed for the deletion from the Register of COOMET CRMs </vt:lpstr>
      <vt:lpstr>Презентация PowerPoint</vt:lpstr>
      <vt:lpstr>22-е заседание ТК 1.12 «СО» КООМЕТ 22nd meeting of COOMET TC 1.12 “RMs”</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469</cp:revision>
  <cp:lastPrinted>2018-04-04T07:43:23Z</cp:lastPrinted>
  <dcterms:created xsi:type="dcterms:W3CDTF">2011-11-29T04:38:10Z</dcterms:created>
  <dcterms:modified xsi:type="dcterms:W3CDTF">2018-04-05T12:25:26Z</dcterms:modified>
</cp:coreProperties>
</file>